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aVgFq6fWejI1ROFLc/H5aHEJN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2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4bfd5010e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64bfd5010e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64bfd5010e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4bfd5010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64bfd5010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264bfd5010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4bfd5010e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64bfd5010e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4bfd5010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64bfd5010e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64bfd5010e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4bfd5010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64bfd5010e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64bfd5010e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4bfd5010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64bfd5010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64bfd5010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4bfd5010e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64bfd5010e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4bfd5010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64bfd5010e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64bfd5010e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4bfd5010e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64bfd5010e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64bfd5010e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64bfd5010e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64bfd5010e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64bfd5010e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bfd5010e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264bfd5010e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4bfd5010e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64bfd5010e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64bfd5010e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4bfd5010e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64bfd5010e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64bfd5010e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6527170d8d_0_4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26527170d8d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64c2e8dd2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64c2e8dd2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64c2e8dd2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527170d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6527170d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26527170d8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4bfd501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64bfd5010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64bfd5010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527170d8d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6527170d8d_0_4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26527170d8d_0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115d61fc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b115d61fc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b115d61fc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6527170d8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6527170d8d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6527170d8d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p:nvPr/>
        </p:nvSpPr>
        <p:spPr>
          <a:xfrm>
            <a:off x="0" y="0"/>
            <a:ext cx="12192000" cy="6858000"/>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50"/>
          <p:cNvSpPr txBox="1">
            <a:spLocks noGrp="1"/>
          </p:cNvSpPr>
          <p:nvPr>
            <p:ph type="ctrTitle"/>
          </p:nvPr>
        </p:nvSpPr>
        <p:spPr>
          <a:xfrm>
            <a:off x="1193013" y="1922907"/>
            <a:ext cx="6992471" cy="15870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5400"/>
              <a:buFont typeface="Century Gothic"/>
              <a:buNone/>
              <a:defRPr sz="54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160929" y="3872752"/>
            <a:ext cx="6992471" cy="13850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D7D31"/>
              </a:buClr>
              <a:buSzPts val="2400"/>
              <a:buNone/>
              <a:defRPr sz="2400">
                <a:solidFill>
                  <a:srgbClr val="ED7D3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50"/>
          <p:cNvSpPr/>
          <p:nvPr/>
        </p:nvSpPr>
        <p:spPr>
          <a:xfrm>
            <a:off x="7923088" y="-83503"/>
            <a:ext cx="8537824" cy="742821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50"/>
          <p:cNvPicPr preferRelativeResize="0"/>
          <p:nvPr/>
        </p:nvPicPr>
        <p:blipFill rotWithShape="1">
          <a:blip r:embed="rId2">
            <a:alphaModFix/>
          </a:blip>
          <a:srcRect/>
          <a:stretch/>
        </p:blipFill>
        <p:spPr>
          <a:xfrm>
            <a:off x="1232848" y="487808"/>
            <a:ext cx="6350000" cy="1435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838200" y="501140"/>
            <a:ext cx="10515600" cy="9609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B9F"/>
              </a:buClr>
              <a:buSzPts val="4000"/>
              <a:buFont typeface="Century Gothic"/>
              <a:buNone/>
              <a:defRPr sz="4000">
                <a:solidFill>
                  <a:srgbClr val="005B9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body" idx="1"/>
          </p:nvPr>
        </p:nvSpPr>
        <p:spPr>
          <a:xfrm>
            <a:off x="838200" y="1344706"/>
            <a:ext cx="10515600" cy="501164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marL="914400" lvl="1" indent="-355600" algn="l">
              <a:lnSpc>
                <a:spcPct val="110000"/>
              </a:lnSpc>
              <a:spcBef>
                <a:spcPts val="1100"/>
              </a:spcBef>
              <a:spcAft>
                <a:spcPts val="0"/>
              </a:spcAft>
              <a:buClr>
                <a:srgbClr val="262626"/>
              </a:buClr>
              <a:buSzPts val="2000"/>
              <a:buChar char="•"/>
              <a:defRPr sz="2000">
                <a:solidFill>
                  <a:srgbClr val="262626"/>
                </a:solidFill>
              </a:defRPr>
            </a:lvl2pPr>
            <a:lvl3pPr marL="1371600" lvl="2" indent="-330200" algn="l">
              <a:lnSpc>
                <a:spcPct val="90000"/>
              </a:lnSpc>
              <a:spcBef>
                <a:spcPts val="600"/>
              </a:spcBef>
              <a:spcAft>
                <a:spcPts val="0"/>
              </a:spcAft>
              <a:buClr>
                <a:srgbClr val="262626"/>
              </a:buClr>
              <a:buSzPts val="1600"/>
              <a:buChar char="•"/>
              <a:defRPr sz="1600">
                <a:solidFill>
                  <a:srgbClr val="262626"/>
                </a:solidFill>
              </a:defRPr>
            </a:lvl3pPr>
            <a:lvl4pPr marL="1828800" lvl="3" indent="-330200" algn="l">
              <a:lnSpc>
                <a:spcPct val="90000"/>
              </a:lnSpc>
              <a:spcBef>
                <a:spcPts val="500"/>
              </a:spcBef>
              <a:spcAft>
                <a:spcPts val="0"/>
              </a:spcAft>
              <a:buClr>
                <a:srgbClr val="262626"/>
              </a:buClr>
              <a:buSzPts val="1600"/>
              <a:buChar char="•"/>
              <a:defRPr sz="1600">
                <a:solidFill>
                  <a:srgbClr val="262626"/>
                </a:solidFill>
              </a:defRPr>
            </a:lvl4pPr>
            <a:lvl5pPr marL="2286000" lvl="4" indent="-330200" algn="l">
              <a:lnSpc>
                <a:spcPct val="90000"/>
              </a:lnSpc>
              <a:spcBef>
                <a:spcPts val="500"/>
              </a:spcBef>
              <a:spcAft>
                <a:spcPts val="0"/>
              </a:spcAft>
              <a:buClr>
                <a:srgbClr val="262626"/>
              </a:buClr>
              <a:buSzPts val="1600"/>
              <a:buChar char="•"/>
              <a:defRPr sz="16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51"/>
          <p:cNvPicPr preferRelativeResize="0"/>
          <p:nvPr/>
        </p:nvPicPr>
        <p:blipFill rotWithShape="1">
          <a:blip r:embed="rId2">
            <a:alphaModFix/>
          </a:blip>
          <a:srcRect/>
          <a:stretch/>
        </p:blipFill>
        <p:spPr>
          <a:xfrm>
            <a:off x="8708888" y="274733"/>
            <a:ext cx="2577029" cy="582408"/>
          </a:xfrm>
          <a:prstGeom prst="rect">
            <a:avLst/>
          </a:prstGeom>
          <a:noFill/>
          <a:ln>
            <a:noFill/>
          </a:ln>
        </p:spPr>
      </p:pic>
      <p:grpSp>
        <p:nvGrpSpPr>
          <p:cNvPr id="31" name="Google Shape;31;p51"/>
          <p:cNvGrpSpPr/>
          <p:nvPr/>
        </p:nvGrpSpPr>
        <p:grpSpPr>
          <a:xfrm rot="10800000">
            <a:off x="11285917" y="-25007"/>
            <a:ext cx="8408896" cy="966641"/>
            <a:chOff x="0" y="5897054"/>
            <a:chExt cx="8408896" cy="966641"/>
          </a:xfrm>
        </p:grpSpPr>
        <p:sp>
          <p:nvSpPr>
            <p:cNvPr id="32" name="Google Shape;32;p51"/>
            <p:cNvSpPr/>
            <p:nvPr/>
          </p:nvSpPr>
          <p:spPr>
            <a:xfrm>
              <a:off x="0" y="5897054"/>
              <a:ext cx="7987553" cy="9609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51"/>
            <p:cNvSpPr/>
            <p:nvPr/>
          </p:nvSpPr>
          <p:spPr>
            <a:xfrm>
              <a:off x="7566214" y="5902749"/>
              <a:ext cx="842682" cy="960946"/>
            </a:xfrm>
            <a:prstGeom prst="triangle">
              <a:avLst>
                <a:gd name="adj" fmla="val 50000"/>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863934" y="2146802"/>
            <a:ext cx="6563561" cy="28527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831850" y="522128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2"/>
          <p:cNvSpPr/>
          <p:nvPr/>
        </p:nvSpPr>
        <p:spPr>
          <a:xfrm>
            <a:off x="7923088" y="0"/>
            <a:ext cx="8537824" cy="742821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 name="Google Shape;41;p52"/>
          <p:cNvPicPr preferRelativeResize="0"/>
          <p:nvPr/>
        </p:nvPicPr>
        <p:blipFill rotWithShape="1">
          <a:blip r:embed="rId2">
            <a:alphaModFix/>
          </a:blip>
          <a:srcRect/>
          <a:stretch/>
        </p:blipFill>
        <p:spPr>
          <a:xfrm>
            <a:off x="1004371" y="538064"/>
            <a:ext cx="3567629" cy="806283"/>
          </a:xfrm>
          <a:prstGeom prst="rect">
            <a:avLst/>
          </a:prstGeom>
          <a:noFill/>
          <a:ln>
            <a:noFill/>
          </a:ln>
        </p:spPr>
      </p:pic>
      <p:sp>
        <p:nvSpPr>
          <p:cNvPr id="42" name="Google Shape;42;p52"/>
          <p:cNvSpPr/>
          <p:nvPr/>
        </p:nvSpPr>
        <p:spPr>
          <a:xfrm rot="10800000">
            <a:off x="7992980" y="-2108691"/>
            <a:ext cx="5424297" cy="4719335"/>
          </a:xfrm>
          <a:prstGeom prst="triangle">
            <a:avLst>
              <a:gd name="adj" fmla="val 50000"/>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F"/>
              </a:buClr>
              <a:buSzPts val="4400"/>
              <a:buFont typeface="Century Gothic"/>
              <a:buNone/>
              <a:defRPr>
                <a:solidFill>
                  <a:srgbClr val="005B9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8200" y="1825625"/>
            <a:ext cx="5017168"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marL="914400" lvl="1" indent="-381000" algn="l">
              <a:lnSpc>
                <a:spcPct val="90000"/>
              </a:lnSpc>
              <a:spcBef>
                <a:spcPts val="1100"/>
              </a:spcBef>
              <a:spcAft>
                <a:spcPts val="0"/>
              </a:spcAft>
              <a:buClr>
                <a:srgbClr val="262626"/>
              </a:buClr>
              <a:buSzPts val="2400"/>
              <a:buChar char="•"/>
              <a:defRPr>
                <a:solidFill>
                  <a:srgbClr val="262626"/>
                </a:solidFill>
              </a:defRPr>
            </a:lvl2pPr>
            <a:lvl3pPr marL="1371600" lvl="2" indent="-355600" algn="l">
              <a:lnSpc>
                <a:spcPct val="90000"/>
              </a:lnSpc>
              <a:spcBef>
                <a:spcPts val="600"/>
              </a:spcBef>
              <a:spcAft>
                <a:spcPts val="0"/>
              </a:spcAft>
              <a:buClr>
                <a:srgbClr val="262626"/>
              </a:buClr>
              <a:buSzPts val="2000"/>
              <a:buChar char="•"/>
              <a:defRPr>
                <a:solidFill>
                  <a:srgbClr val="262626"/>
                </a:solidFill>
              </a:defRPr>
            </a:lvl3pPr>
            <a:lvl4pPr marL="1828800" lvl="3" indent="-342900" algn="l">
              <a:lnSpc>
                <a:spcPct val="90000"/>
              </a:lnSpc>
              <a:spcBef>
                <a:spcPts val="500"/>
              </a:spcBef>
              <a:spcAft>
                <a:spcPts val="0"/>
              </a:spcAft>
              <a:buClr>
                <a:srgbClr val="262626"/>
              </a:buClr>
              <a:buSzPts val="1800"/>
              <a:buChar char="•"/>
              <a:defRPr>
                <a:solidFill>
                  <a:srgbClr val="262626"/>
                </a:solidFill>
              </a:defRPr>
            </a:lvl4pPr>
            <a:lvl5pPr marL="2286000" lvl="4" indent="-342900" algn="l">
              <a:lnSpc>
                <a:spcPct val="90000"/>
              </a:lnSpc>
              <a:spcBef>
                <a:spcPts val="500"/>
              </a:spcBef>
              <a:spcAft>
                <a:spcPts val="0"/>
              </a:spcAft>
              <a:buClr>
                <a:srgbClr val="262626"/>
              </a:buClr>
              <a:buSzPts val="18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6336632" y="1825625"/>
            <a:ext cx="5017168"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marL="914400" lvl="1" indent="-381000" algn="l">
              <a:lnSpc>
                <a:spcPct val="90000"/>
              </a:lnSpc>
              <a:spcBef>
                <a:spcPts val="1100"/>
              </a:spcBef>
              <a:spcAft>
                <a:spcPts val="0"/>
              </a:spcAft>
              <a:buClr>
                <a:srgbClr val="262626"/>
              </a:buClr>
              <a:buSzPts val="2400"/>
              <a:buChar char="•"/>
              <a:defRPr>
                <a:solidFill>
                  <a:srgbClr val="262626"/>
                </a:solidFill>
              </a:defRPr>
            </a:lvl2pPr>
            <a:lvl3pPr marL="1371600" lvl="2" indent="-355600" algn="l">
              <a:lnSpc>
                <a:spcPct val="90000"/>
              </a:lnSpc>
              <a:spcBef>
                <a:spcPts val="600"/>
              </a:spcBef>
              <a:spcAft>
                <a:spcPts val="0"/>
              </a:spcAft>
              <a:buClr>
                <a:srgbClr val="262626"/>
              </a:buClr>
              <a:buSzPts val="2000"/>
              <a:buChar char="•"/>
              <a:defRPr>
                <a:solidFill>
                  <a:srgbClr val="262626"/>
                </a:solidFill>
              </a:defRPr>
            </a:lvl3pPr>
            <a:lvl4pPr marL="1828800" lvl="3" indent="-342900" algn="l">
              <a:lnSpc>
                <a:spcPct val="90000"/>
              </a:lnSpc>
              <a:spcBef>
                <a:spcPts val="500"/>
              </a:spcBef>
              <a:spcAft>
                <a:spcPts val="0"/>
              </a:spcAft>
              <a:buClr>
                <a:srgbClr val="262626"/>
              </a:buClr>
              <a:buSzPts val="1800"/>
              <a:buChar char="•"/>
              <a:defRPr>
                <a:solidFill>
                  <a:srgbClr val="262626"/>
                </a:solidFill>
              </a:defRPr>
            </a:lvl4pPr>
            <a:lvl5pPr marL="2286000" lvl="4" indent="-342900" algn="l">
              <a:lnSpc>
                <a:spcPct val="90000"/>
              </a:lnSpc>
              <a:spcBef>
                <a:spcPts val="500"/>
              </a:spcBef>
              <a:spcAft>
                <a:spcPts val="0"/>
              </a:spcAft>
              <a:buClr>
                <a:srgbClr val="262626"/>
              </a:buClr>
              <a:buSzPts val="18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53"/>
          <p:cNvPicPr preferRelativeResize="0"/>
          <p:nvPr/>
        </p:nvPicPr>
        <p:blipFill rotWithShape="1">
          <a:blip r:embed="rId2">
            <a:alphaModFix/>
          </a:blip>
          <a:srcRect/>
          <a:stretch/>
        </p:blipFill>
        <p:spPr>
          <a:xfrm>
            <a:off x="8708888" y="274733"/>
            <a:ext cx="2577029" cy="582408"/>
          </a:xfrm>
          <a:prstGeom prst="rect">
            <a:avLst/>
          </a:prstGeom>
          <a:noFill/>
          <a:ln>
            <a:noFill/>
          </a:ln>
        </p:spPr>
      </p:pic>
      <p:grpSp>
        <p:nvGrpSpPr>
          <p:cNvPr id="51" name="Google Shape;51;p53"/>
          <p:cNvGrpSpPr/>
          <p:nvPr/>
        </p:nvGrpSpPr>
        <p:grpSpPr>
          <a:xfrm rot="10800000">
            <a:off x="11285917" y="-25007"/>
            <a:ext cx="8408896" cy="966641"/>
            <a:chOff x="0" y="5897054"/>
            <a:chExt cx="8408896" cy="966641"/>
          </a:xfrm>
        </p:grpSpPr>
        <p:sp>
          <p:nvSpPr>
            <p:cNvPr id="52" name="Google Shape;52;p53"/>
            <p:cNvSpPr/>
            <p:nvPr/>
          </p:nvSpPr>
          <p:spPr>
            <a:xfrm>
              <a:off x="0" y="5897054"/>
              <a:ext cx="7987553" cy="9609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53"/>
            <p:cNvSpPr/>
            <p:nvPr/>
          </p:nvSpPr>
          <p:spPr>
            <a:xfrm>
              <a:off x="7566214" y="5902749"/>
              <a:ext cx="842682" cy="960946"/>
            </a:xfrm>
            <a:prstGeom prst="triangle">
              <a:avLst>
                <a:gd name="adj" fmla="val 50000"/>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8"/>
          <p:cNvSpPr>
            <a:spLocks noGrp="1"/>
          </p:cNvSpPr>
          <p:nvPr>
            <p:ph type="pic" idx="2"/>
          </p:nvPr>
        </p:nvSpPr>
        <p:spPr>
          <a:xfrm>
            <a:off x="5183188" y="987425"/>
            <a:ext cx="6172200" cy="4873625"/>
          </a:xfrm>
          <a:prstGeom prst="rect">
            <a:avLst/>
          </a:prstGeom>
          <a:noFill/>
          <a:ln>
            <a:noFill/>
          </a:ln>
        </p:spPr>
      </p:sp>
      <p:sp>
        <p:nvSpPr>
          <p:cNvPr id="82" name="Google Shape;82;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ca.gov/wp-content/uploads/2022/09/9.13.22-EO-N-16-22-Equity.pdf?emrc=c115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reereducation.gov.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283950" y="2175054"/>
            <a:ext cx="91440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5400"/>
              <a:buFont typeface="Century Gothic"/>
              <a:buNone/>
            </a:pPr>
            <a:r>
              <a:rPr lang="en-US" sz="5100">
                <a:solidFill>
                  <a:srgbClr val="2F5496"/>
                </a:solidFill>
              </a:rPr>
              <a:t>Preliminary Concepts</a:t>
            </a:r>
            <a:endParaRPr sz="5100"/>
          </a:p>
        </p:txBody>
      </p:sp>
      <p:sp>
        <p:nvSpPr>
          <p:cNvPr id="103" name="Google Shape;103;p1"/>
          <p:cNvSpPr txBox="1">
            <a:spLocks noGrp="1"/>
          </p:cNvSpPr>
          <p:nvPr>
            <p:ph type="subTitle" idx="1"/>
          </p:nvPr>
        </p:nvSpPr>
        <p:spPr>
          <a:xfrm>
            <a:off x="1339344" y="4373883"/>
            <a:ext cx="9144000" cy="883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D7D31"/>
              </a:buClr>
              <a:buSzPts val="2400"/>
              <a:buNone/>
            </a:pPr>
            <a:endParaRPr>
              <a:latin typeface="Century Gothic"/>
              <a:ea typeface="Century Gothic"/>
              <a:cs typeface="Century Gothic"/>
              <a:sym typeface="Century Gothic"/>
            </a:endParaRPr>
          </a:p>
          <a:p>
            <a:pPr marL="0" lvl="0" indent="0" algn="l" rtl="0">
              <a:lnSpc>
                <a:spcPct val="90000"/>
              </a:lnSpc>
              <a:spcBef>
                <a:spcPts val="1000"/>
              </a:spcBef>
              <a:spcAft>
                <a:spcPts val="0"/>
              </a:spcAft>
              <a:buClr>
                <a:schemeClr val="accent2"/>
              </a:buClr>
              <a:buSzPts val="2400"/>
              <a:buNone/>
            </a:pPr>
            <a:r>
              <a:rPr lang="en-US">
                <a:solidFill>
                  <a:schemeClr val="accent2"/>
                </a:solidFill>
              </a:rPr>
              <a:t>January</a:t>
            </a:r>
            <a:r>
              <a:rPr lang="en-US">
                <a:solidFill>
                  <a:schemeClr val="accent2"/>
                </a:solidFill>
                <a:latin typeface="Century Gothic"/>
                <a:ea typeface="Century Gothic"/>
                <a:cs typeface="Century Gothic"/>
                <a:sym typeface="Century Gothic"/>
              </a:rPr>
              <a:t> 24, 2024</a:t>
            </a:r>
            <a:endParaRPr>
              <a:solidFill>
                <a:schemeClr val="accent2"/>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Issues</a:t>
            </a:r>
            <a:endParaRPr/>
          </a:p>
        </p:txBody>
      </p:sp>
      <p:sp>
        <p:nvSpPr>
          <p:cNvPr id="183" name="Google Shape;183;p10"/>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Education and training programs with similar goals are </a:t>
            </a:r>
            <a:r>
              <a:rPr lang="en-US" sz="2300" b="1">
                <a:solidFill>
                  <a:schemeClr val="accent1"/>
                </a:solidFill>
              </a:rPr>
              <a:t>funded through numerous</a:t>
            </a:r>
            <a:r>
              <a:rPr lang="en-US" sz="2300">
                <a:solidFill>
                  <a:schemeClr val="dk1"/>
                </a:solidFill>
                <a:latin typeface="Century Gothic"/>
                <a:ea typeface="Century Gothic"/>
                <a:cs typeface="Century Gothic"/>
                <a:sym typeface="Century Gothic"/>
              </a:rPr>
              <a:t> agencies, base funding, and specialized grant programs. </a:t>
            </a:r>
            <a:endParaRPr sz="2300">
              <a:solidFill>
                <a:schemeClr val="dk1"/>
              </a:solidFill>
              <a:latin typeface="Century Gothic"/>
              <a:ea typeface="Century Gothic"/>
              <a:cs typeface="Century Gothic"/>
              <a:sym typeface="Century Gothic"/>
            </a:endParaRPr>
          </a:p>
          <a:p>
            <a:pPr marL="457200" lvl="0" indent="-374650" algn="l" rtl="0">
              <a:lnSpc>
                <a:spcPct val="115000"/>
              </a:lnSpc>
              <a:spcBef>
                <a:spcPts val="0"/>
              </a:spcBef>
              <a:spcAft>
                <a:spcPts val="0"/>
              </a:spcAft>
              <a:buSzPts val="2300"/>
              <a:buChar char="●"/>
            </a:pPr>
            <a:r>
              <a:rPr lang="en-US" sz="2300">
                <a:solidFill>
                  <a:schemeClr val="dk1"/>
                </a:solidFill>
              </a:rPr>
              <a:t>Short-term, topical funding streams </a:t>
            </a:r>
            <a:r>
              <a:rPr lang="en-US" sz="2300">
                <a:solidFill>
                  <a:schemeClr val="dk1"/>
                </a:solidFill>
                <a:latin typeface="Century Gothic"/>
                <a:ea typeface="Century Gothic"/>
                <a:cs typeface="Century Gothic"/>
                <a:sym typeface="Century Gothic"/>
              </a:rPr>
              <a:t>incentivize </a:t>
            </a:r>
            <a:r>
              <a:rPr lang="en-US" sz="2300" b="1">
                <a:solidFill>
                  <a:schemeClr val="accent1"/>
                </a:solidFill>
              </a:rPr>
              <a:t>pilot programs</a:t>
            </a:r>
            <a:r>
              <a:rPr lang="en-US" sz="2300">
                <a:solidFill>
                  <a:schemeClr val="dk1"/>
                </a:solidFill>
                <a:latin typeface="Century Gothic"/>
                <a:ea typeface="Century Gothic"/>
                <a:cs typeface="Century Gothic"/>
                <a:sym typeface="Century Gothic"/>
              </a:rPr>
              <a:t> rather than structural change. </a:t>
            </a:r>
            <a:endParaRPr sz="2300">
              <a:solidFill>
                <a:schemeClr val="dk1"/>
              </a:solidFill>
              <a:latin typeface="Century Gothic"/>
              <a:ea typeface="Century Gothic"/>
              <a:cs typeface="Century Gothic"/>
              <a:sym typeface="Century Gothic"/>
            </a:endParaRPr>
          </a:p>
          <a:p>
            <a:pPr marL="457200" lvl="0" indent="-374650" algn="l" rtl="0">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Information is not readily available on the outcomes of many education and training programs, or how those </a:t>
            </a:r>
            <a:r>
              <a:rPr lang="en-US" sz="2300" b="1">
                <a:solidFill>
                  <a:schemeClr val="accent1"/>
                </a:solidFill>
              </a:rPr>
              <a:t>outcomes</a:t>
            </a:r>
            <a:r>
              <a:rPr lang="en-US" sz="2300">
                <a:solidFill>
                  <a:schemeClr val="dk1"/>
                </a:solidFill>
                <a:latin typeface="Century Gothic"/>
                <a:ea typeface="Century Gothic"/>
                <a:cs typeface="Century Gothic"/>
                <a:sym typeface="Century Gothic"/>
              </a:rPr>
              <a:t> vary for different populations.</a:t>
            </a:r>
            <a:endParaRPr sz="2300">
              <a:solidFill>
                <a:schemeClr val="dk1"/>
              </a:solidFill>
              <a:latin typeface="Century Gothic"/>
              <a:ea typeface="Century Gothic"/>
              <a:cs typeface="Century Gothic"/>
              <a:sym typeface="Century Gothic"/>
            </a:endParaRPr>
          </a:p>
          <a:p>
            <a:pPr marL="457200" lvl="0" indent="-374650" algn="l" rtl="0">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Education and training offerings may be </a:t>
            </a:r>
            <a:r>
              <a:rPr lang="en-US" sz="2300" b="1">
                <a:solidFill>
                  <a:schemeClr val="accent1"/>
                </a:solidFill>
              </a:rPr>
              <a:t>misaligned with the changing labor market</a:t>
            </a:r>
            <a:r>
              <a:rPr lang="en-US" sz="2300">
                <a:solidFill>
                  <a:schemeClr val="dk1"/>
                </a:solidFill>
                <a:latin typeface="Century Gothic"/>
                <a:ea typeface="Century Gothic"/>
                <a:cs typeface="Century Gothic"/>
                <a:sym typeface="Century Gothic"/>
              </a:rPr>
              <a:t>. </a:t>
            </a: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64bfd5010e_0_71"/>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190" name="Google Shape;190;g264bfd5010e_0_71"/>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a:bodyPr>
          <a:lstStyle/>
          <a:p>
            <a:pPr marL="457200" lvl="0" indent="-400050" algn="l" rtl="0">
              <a:lnSpc>
                <a:spcPct val="115000"/>
              </a:lnSpc>
              <a:spcBef>
                <a:spcPts val="1000"/>
              </a:spcBef>
              <a:spcAft>
                <a:spcPts val="0"/>
              </a:spcAft>
              <a:buSzPts val="2700"/>
              <a:buChar char="●"/>
            </a:pPr>
            <a:r>
              <a:rPr lang="en-US" sz="2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stablish a </a:t>
            </a:r>
            <a:r>
              <a:rPr lang="en-US" sz="2700" b="1">
                <a:solidFill>
                  <a:schemeClr val="accent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state career coordination body</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made up </a:t>
            </a:r>
            <a:r>
              <a:rPr lang="en-US" sz="2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of workforce, education, and employer representatives  that establishes joint plans and allo</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cates state and federal funding related to educational attainment and career education </a:t>
            </a:r>
            <a:endParaRPr sz="2700">
              <a:solidFill>
                <a:schemeClr val="dk1"/>
              </a:solidFill>
              <a:latin typeface="Century Gothic"/>
              <a:ea typeface="Century Gothic"/>
              <a:cs typeface="Century Gothic"/>
              <a:sym typeface="Century Gothic"/>
            </a:endParaRPr>
          </a:p>
          <a:p>
            <a:pPr marL="457200" lvl="0" indent="-400050" algn="l" rtl="0">
              <a:lnSpc>
                <a:spcPct val="115000"/>
              </a:lnSpc>
              <a:spcBef>
                <a:spcPts val="1000"/>
              </a:spcBef>
              <a:spcAft>
                <a:spcPts val="0"/>
              </a:spcAft>
              <a:buSzPts val="2700"/>
              <a:buChar char="●"/>
            </a:pPr>
            <a:r>
              <a:rPr lang="en-US" sz="2700">
                <a:solidFill>
                  <a:schemeClr val="dk1"/>
                </a:solidFill>
              </a:rPr>
              <a:t>D</a:t>
            </a:r>
            <a:r>
              <a:rPr lang="en-US" sz="2700">
                <a:solidFill>
                  <a:schemeClr val="dk1"/>
                </a:solidFill>
                <a:latin typeface="Century Gothic"/>
                <a:ea typeface="Century Gothic"/>
                <a:cs typeface="Century Gothic"/>
                <a:sym typeface="Century Gothic"/>
              </a:rPr>
              <a:t>istribute funds through </a:t>
            </a:r>
            <a:r>
              <a:rPr lang="en-US" sz="2700" b="1">
                <a:solidFill>
                  <a:schemeClr val="accent1"/>
                </a:solidFill>
                <a:latin typeface="Century Gothic"/>
                <a:ea typeface="Century Gothic"/>
                <a:cs typeface="Century Gothic"/>
                <a:sym typeface="Century Gothic"/>
              </a:rPr>
              <a:t>regional career councils </a:t>
            </a:r>
            <a:r>
              <a:rPr lang="en-US" sz="2700">
                <a:solidFill>
                  <a:schemeClr val="dk1"/>
                </a:solidFill>
              </a:rPr>
              <a:t>that include workforce, education, and employer representatives, which also coordinates regiona</a:t>
            </a:r>
            <a:r>
              <a:rPr lang="en-US" sz="2700">
                <a:solidFill>
                  <a:schemeClr val="dk1"/>
                </a:solidFill>
                <a:latin typeface="Century Gothic"/>
                <a:ea typeface="Century Gothic"/>
                <a:cs typeface="Century Gothic"/>
                <a:sym typeface="Century Gothic"/>
              </a:rPr>
              <a:t>l employer engagement while protecting local employer partnerships </a:t>
            </a:r>
            <a:endParaRPr sz="2700">
              <a:solidFill>
                <a:schemeClr val="dk1"/>
              </a:solidFill>
              <a:latin typeface="Century Gothic"/>
              <a:ea typeface="Century Gothic"/>
              <a:cs typeface="Century Gothic"/>
              <a:sym typeface="Century Gothic"/>
            </a:endParaRPr>
          </a:p>
          <a:p>
            <a:pPr marL="0" lvl="0" indent="0" algn="l" rtl="0">
              <a:lnSpc>
                <a:spcPct val="115000"/>
              </a:lnSpc>
              <a:spcBef>
                <a:spcPts val="1000"/>
              </a:spcBef>
              <a:spcAft>
                <a:spcPts val="1000"/>
              </a:spcAft>
              <a:buSzPts val="25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64bfd5010e_0_7"/>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197" name="Google Shape;197;g264bfd5010e_0_7"/>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fontScale="92500" lnSpcReduction="20000"/>
          </a:bodyPr>
          <a:lstStyle/>
          <a:p>
            <a:pPr marL="457200" lvl="0" indent="-387253" algn="l" rtl="0">
              <a:lnSpc>
                <a:spcPct val="115000"/>
              </a:lnSpc>
              <a:spcBef>
                <a:spcPts val="0"/>
              </a:spcBef>
              <a:spcAft>
                <a:spcPts val="0"/>
              </a:spcAft>
              <a:buSzPct val="100000"/>
              <a:buChar char="●"/>
            </a:pPr>
            <a:r>
              <a:rPr lang="en-US" sz="2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rovide</a:t>
            </a:r>
            <a:r>
              <a:rPr lang="en-US" sz="2700" b="1">
                <a:solidFill>
                  <a:schemeClr val="accent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information on regional labor markets</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through a statewide entity that helps to pinpoint education and training needs that would allow specific populations to progress in specific sectors </a:t>
            </a:r>
            <a:endParaRPr sz="2700">
              <a:solidFill>
                <a:schemeClr val="dk1"/>
              </a:solidFill>
              <a:latin typeface="Century Gothic"/>
              <a:ea typeface="Century Gothic"/>
              <a:cs typeface="Century Gothic"/>
              <a:sym typeface="Century Gothic"/>
            </a:endParaRPr>
          </a:p>
          <a:p>
            <a:pPr marL="457200" lvl="0" indent="-387253" algn="l" rtl="0">
              <a:lnSpc>
                <a:spcPct val="115000"/>
              </a:lnSpc>
              <a:spcBef>
                <a:spcPts val="1000"/>
              </a:spcBef>
              <a:spcAft>
                <a:spcPts val="0"/>
              </a:spcAft>
              <a:buSzPct val="100000"/>
              <a:buChar char="●"/>
            </a:pPr>
            <a:r>
              <a:rPr lang="en-US" sz="2700">
                <a:solidFill>
                  <a:schemeClr val="dk1"/>
                </a:solidFill>
              </a:rPr>
              <a:t>I</a:t>
            </a:r>
            <a:r>
              <a:rPr lang="en-US" sz="2700">
                <a:solidFill>
                  <a:schemeClr val="dk1"/>
                </a:solidFill>
                <a:latin typeface="Century Gothic"/>
                <a:ea typeface="Century Gothic"/>
                <a:cs typeface="Century Gothic"/>
                <a:sym typeface="Century Gothic"/>
              </a:rPr>
              <a:t>mplement incentive funding based on a set of </a:t>
            </a:r>
            <a:r>
              <a:rPr lang="en-US" sz="2700" b="1">
                <a:solidFill>
                  <a:schemeClr val="accent1"/>
                </a:solidFill>
                <a:latin typeface="Century Gothic"/>
                <a:ea typeface="Century Gothic"/>
                <a:cs typeface="Century Gothic"/>
                <a:sym typeface="Century Gothic"/>
              </a:rPr>
              <a:t>common measures</a:t>
            </a:r>
            <a:r>
              <a:rPr lang="en-US" sz="2700">
                <a:solidFill>
                  <a:schemeClr val="dk1"/>
                </a:solidFill>
                <a:latin typeface="Century Gothic"/>
                <a:ea typeface="Century Gothic"/>
                <a:cs typeface="Century Gothic"/>
                <a:sym typeface="Century Gothic"/>
              </a:rPr>
              <a:t> that are developed by the state career coordinating body and calculated based on data maintained in the Cradle-to-Career Data System    </a:t>
            </a:r>
            <a:endParaRPr sz="2700">
              <a:solidFill>
                <a:schemeClr val="dk1"/>
              </a:solidFill>
              <a:latin typeface="Century Gothic"/>
              <a:ea typeface="Century Gothic"/>
              <a:cs typeface="Century Gothic"/>
              <a:sym typeface="Century Gothic"/>
            </a:endParaRPr>
          </a:p>
          <a:p>
            <a:pPr marL="457200" lvl="0" indent="-387253" algn="l" rtl="0">
              <a:lnSpc>
                <a:spcPct val="115000"/>
              </a:lnSpc>
              <a:spcBef>
                <a:spcPts val="1000"/>
              </a:spcBef>
              <a:spcAft>
                <a:spcPts val="1000"/>
              </a:spcAft>
              <a:buSzPct val="100000"/>
              <a:buChar char="●"/>
            </a:pPr>
            <a:r>
              <a:rPr lang="en-US" sz="2700" b="1">
                <a:solidFill>
                  <a:schemeClr val="accent1"/>
                </a:solidFill>
              </a:rPr>
              <a:t>C</a:t>
            </a:r>
            <a:r>
              <a:rPr lang="en-US" sz="2700" b="1">
                <a:solidFill>
                  <a:schemeClr val="accent1"/>
                </a:solidFill>
                <a:latin typeface="Century Gothic"/>
                <a:ea typeface="Century Gothic"/>
                <a:cs typeface="Century Gothic"/>
                <a:sym typeface="Century Gothic"/>
              </a:rPr>
              <a:t>oordinate technical assistance</a:t>
            </a:r>
            <a:r>
              <a:rPr lang="en-US" sz="2700">
                <a:solidFill>
                  <a:schemeClr val="dk1"/>
                </a:solidFill>
                <a:latin typeface="Century Gothic"/>
                <a:ea typeface="Century Gothic"/>
                <a:cs typeface="Century Gothic"/>
                <a:sym typeface="Century Gothic"/>
              </a:rPr>
              <a:t> at the regional level across service delivery systems to support regional plans while providing appropriate expertise for specific populations and education/training providers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64bfd5010e_0_29"/>
          <p:cNvSpPr txBox="1">
            <a:spLocks noGrp="1"/>
          </p:cNvSpPr>
          <p:nvPr>
            <p:ph type="title"/>
          </p:nvPr>
        </p:nvSpPr>
        <p:spPr>
          <a:xfrm>
            <a:off x="863923" y="2146800"/>
            <a:ext cx="8022000" cy="28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3864"/>
              </a:buClr>
              <a:buSzPts val="5400"/>
              <a:buFont typeface="Century Gothic"/>
              <a:buNone/>
            </a:pPr>
            <a:r>
              <a:rPr lang="en-US" sz="4100"/>
              <a:t>Align regional and state </a:t>
            </a:r>
            <a:endParaRPr sz="4100"/>
          </a:p>
          <a:p>
            <a:pPr marL="0" lvl="0" indent="0" algn="ctr" rtl="0">
              <a:lnSpc>
                <a:spcPct val="90000"/>
              </a:lnSpc>
              <a:spcBef>
                <a:spcPts val="0"/>
              </a:spcBef>
              <a:spcAft>
                <a:spcPts val="0"/>
              </a:spcAft>
              <a:buClr>
                <a:srgbClr val="1F3864"/>
              </a:buClr>
              <a:buSzPts val="5400"/>
              <a:buFont typeface="Century Gothic"/>
              <a:buNone/>
            </a:pPr>
            <a:r>
              <a:rPr lang="en-US" sz="4100"/>
              <a:t>K-12, postsecondary, and workforce pathways </a:t>
            </a:r>
            <a:endParaRPr sz="4100"/>
          </a:p>
          <a:p>
            <a:pPr marL="0" lvl="0" indent="0" algn="ctr" rtl="0">
              <a:lnSpc>
                <a:spcPct val="90000"/>
              </a:lnSpc>
              <a:spcBef>
                <a:spcPts val="0"/>
              </a:spcBef>
              <a:spcAft>
                <a:spcPts val="0"/>
              </a:spcAft>
              <a:buClr>
                <a:srgbClr val="1F3864"/>
              </a:buClr>
              <a:buSzPts val="5400"/>
              <a:buFont typeface="Century Gothic"/>
              <a:buNone/>
            </a:pPr>
            <a:r>
              <a:rPr lang="en-US" sz="4100"/>
              <a:t>using a skills framework</a:t>
            </a:r>
            <a:endParaRPr sz="4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64bfd5010e_0_13"/>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Issues</a:t>
            </a:r>
            <a:endParaRPr/>
          </a:p>
        </p:txBody>
      </p:sp>
      <p:sp>
        <p:nvSpPr>
          <p:cNvPr id="209" name="Google Shape;209;g264bfd5010e_0_13"/>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SzPts val="2300"/>
              <a:buChar char="●"/>
            </a:pPr>
            <a:r>
              <a:rPr lang="en-US" sz="2300">
                <a:solidFill>
                  <a:schemeClr val="dk1"/>
                </a:solidFill>
              </a:rPr>
              <a:t>Students and workers don’t know which</a:t>
            </a:r>
            <a:r>
              <a:rPr lang="en-US" sz="2300" b="1">
                <a:solidFill>
                  <a:schemeClr val="accent1"/>
                </a:solidFill>
              </a:rPr>
              <a:t> career opportunities</a:t>
            </a:r>
            <a:r>
              <a:rPr lang="en-US" sz="2300">
                <a:solidFill>
                  <a:schemeClr val="dk1"/>
                </a:solidFill>
              </a:rPr>
              <a:t> support economic mobility and how to train for those positions.</a:t>
            </a:r>
            <a:endParaRPr sz="2300">
              <a:solidFill>
                <a:schemeClr val="dk1"/>
              </a:solidFill>
              <a:latin typeface="Century Gothic"/>
              <a:ea typeface="Century Gothic"/>
              <a:cs typeface="Century Gothic"/>
              <a:sym typeface="Century Gothic"/>
            </a:endParaRPr>
          </a:p>
          <a:p>
            <a:pPr marL="457200" lvl="0" indent="-374650" algn="l" rtl="0">
              <a:lnSpc>
                <a:spcPct val="115000"/>
              </a:lnSpc>
              <a:spcBef>
                <a:spcPts val="0"/>
              </a:spcBef>
              <a:spcAft>
                <a:spcPts val="0"/>
              </a:spcAft>
              <a:buSzPts val="2300"/>
              <a:buChar char="●"/>
            </a:pPr>
            <a:r>
              <a:rPr lang="en-US" sz="2300">
                <a:solidFill>
                  <a:schemeClr val="dk1"/>
                </a:solidFill>
              </a:rPr>
              <a:t>There are </a:t>
            </a:r>
            <a:r>
              <a:rPr lang="en-US" sz="2300" b="1">
                <a:solidFill>
                  <a:schemeClr val="accent1"/>
                </a:solidFill>
              </a:rPr>
              <a:t>artificial distinctions between college and career</a:t>
            </a:r>
            <a:r>
              <a:rPr lang="en-US" sz="2300">
                <a:solidFill>
                  <a:schemeClr val="dk1"/>
                </a:solidFill>
              </a:rPr>
              <a:t>, which reinforce stereotypes about who belongs in specific education and career pathways.</a:t>
            </a:r>
            <a:endParaRPr sz="2300">
              <a:solidFill>
                <a:schemeClr val="dk1"/>
              </a:solidFill>
            </a:endParaRPr>
          </a:p>
          <a:p>
            <a:pPr marL="457200" lvl="0" indent="-374650" algn="l" rtl="0">
              <a:lnSpc>
                <a:spcPct val="115000"/>
              </a:lnSpc>
              <a:spcBef>
                <a:spcPts val="0"/>
              </a:spcBef>
              <a:spcAft>
                <a:spcPts val="0"/>
              </a:spcAft>
              <a:buSzPts val="2300"/>
              <a:buChar char="●"/>
            </a:pPr>
            <a:r>
              <a:rPr lang="en-US" sz="2300">
                <a:solidFill>
                  <a:schemeClr val="dk1"/>
                </a:solidFill>
              </a:rPr>
              <a:t>Adults have few options for </a:t>
            </a:r>
            <a:r>
              <a:rPr lang="en-US" sz="2300" b="1">
                <a:solidFill>
                  <a:schemeClr val="accent1"/>
                </a:solidFill>
              </a:rPr>
              <a:t>documenting skills</a:t>
            </a:r>
            <a:r>
              <a:rPr lang="en-US" sz="2300">
                <a:solidFill>
                  <a:schemeClr val="dk1"/>
                </a:solidFill>
              </a:rPr>
              <a:t> built in non-academic contexts.</a:t>
            </a:r>
            <a:endParaRPr sz="2300">
              <a:solidFill>
                <a:schemeClr val="dk1"/>
              </a:solidFill>
            </a:endParaRPr>
          </a:p>
          <a:p>
            <a:pPr marL="457200" lvl="0" indent="-374650" algn="l" rtl="0">
              <a:lnSpc>
                <a:spcPct val="115000"/>
              </a:lnSpc>
              <a:spcBef>
                <a:spcPts val="0"/>
              </a:spcBef>
              <a:spcAft>
                <a:spcPts val="0"/>
              </a:spcAft>
              <a:buSzPts val="2300"/>
              <a:buChar char="●"/>
            </a:pPr>
            <a:r>
              <a:rPr lang="en-US" sz="2300" b="1">
                <a:solidFill>
                  <a:schemeClr val="accent1"/>
                </a:solidFill>
              </a:rPr>
              <a:t>Rural Californians</a:t>
            </a:r>
            <a:r>
              <a:rPr lang="en-US" sz="2300">
                <a:solidFill>
                  <a:schemeClr val="dk1"/>
                </a:solidFill>
              </a:rPr>
              <a:t> have limited opportunities to earn degrees in high demand fields without having to move.  </a:t>
            </a:r>
            <a:endParaRPr sz="2300">
              <a:solidFill>
                <a:schemeClr val="dk1"/>
              </a:solidFill>
            </a:endParaRPr>
          </a:p>
          <a:p>
            <a:pPr marL="457200" lvl="0" indent="-374650" algn="l" rtl="0">
              <a:lnSpc>
                <a:spcPct val="115000"/>
              </a:lnSpc>
              <a:spcBef>
                <a:spcPts val="0"/>
              </a:spcBef>
              <a:spcAft>
                <a:spcPts val="0"/>
              </a:spcAft>
              <a:buSzPts val="2300"/>
              <a:buChar char="●"/>
            </a:pPr>
            <a:r>
              <a:rPr lang="en-US" sz="2300" b="1">
                <a:solidFill>
                  <a:schemeClr val="accent1"/>
                </a:solidFill>
              </a:rPr>
              <a:t>Lack of trained educators</a:t>
            </a:r>
            <a:r>
              <a:rPr lang="en-US" sz="2300">
                <a:solidFill>
                  <a:schemeClr val="dk1"/>
                </a:solidFill>
              </a:rPr>
              <a:t> in high demand occupations make it difficult to teach critical skills.</a:t>
            </a:r>
            <a:endParaRPr sz="2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64bfd5010e_0_19"/>
          <p:cNvSpPr txBox="1">
            <a:spLocks noGrp="1"/>
          </p:cNvSpPr>
          <p:nvPr>
            <p:ph type="title"/>
          </p:nvPr>
        </p:nvSpPr>
        <p:spPr>
          <a:xfrm>
            <a:off x="890075" y="511515"/>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216" name="Google Shape;216;g264bfd5010e_0_19"/>
          <p:cNvSpPr txBox="1">
            <a:spLocks noGrp="1"/>
          </p:cNvSpPr>
          <p:nvPr>
            <p:ph type="body" idx="1"/>
          </p:nvPr>
        </p:nvSpPr>
        <p:spPr>
          <a:xfrm>
            <a:off x="838200" y="1573306"/>
            <a:ext cx="10515600" cy="5011500"/>
          </a:xfrm>
          <a:prstGeom prst="rect">
            <a:avLst/>
          </a:prstGeom>
          <a:noFill/>
          <a:ln>
            <a:noFill/>
          </a:ln>
        </p:spPr>
        <p:txBody>
          <a:bodyPr spcFirstLastPara="1" wrap="square" lIns="91425" tIns="45700" rIns="91425" bIns="45700" anchor="t" anchorCtr="0">
            <a:normAutofit lnSpcReduction="10000"/>
          </a:bodyPr>
          <a:lstStyle/>
          <a:p>
            <a:pPr marL="457200" lvl="0" indent="-400049" algn="l" rtl="0">
              <a:lnSpc>
                <a:spcPct val="115000"/>
              </a:lnSpc>
              <a:spcBef>
                <a:spcPts val="1000"/>
              </a:spcBef>
              <a:spcAft>
                <a:spcPts val="0"/>
              </a:spcAft>
              <a:buSzPts val="2700"/>
              <a:buChar char="●"/>
            </a:pPr>
            <a:r>
              <a:rPr lang="en-US" sz="2700">
                <a:solidFill>
                  <a:schemeClr val="dk1"/>
                </a:solidFill>
              </a:rPr>
              <a:t>Establish skills-based </a:t>
            </a:r>
            <a:r>
              <a:rPr lang="en-US" sz="2700" b="1">
                <a:solidFill>
                  <a:schemeClr val="accent1"/>
                </a:solidFill>
              </a:rPr>
              <a:t>model pathways</a:t>
            </a:r>
            <a:r>
              <a:rPr lang="en-US" sz="2700">
                <a:solidFill>
                  <a:schemeClr val="dk1"/>
                </a:solidFill>
              </a:rPr>
              <a:t> in priority sectors, co-developed with K12 educators, postsecondary institutions, workforce training providers, and employers, that include both technical and 21st Century skills</a:t>
            </a:r>
            <a:endParaRPr sz="2700">
              <a:solidFill>
                <a:schemeClr val="dk1"/>
              </a:solidFill>
            </a:endParaRPr>
          </a:p>
          <a:p>
            <a:pPr marL="457200" lvl="0" indent="-400049" algn="l" rtl="0">
              <a:lnSpc>
                <a:spcPct val="115000"/>
              </a:lnSpc>
              <a:spcBef>
                <a:spcPts val="0"/>
              </a:spcBef>
              <a:spcAft>
                <a:spcPts val="0"/>
              </a:spcAft>
              <a:buSzPts val="2700"/>
              <a:buChar char="●"/>
            </a:pPr>
            <a:r>
              <a:rPr lang="en-US" sz="2700">
                <a:solidFill>
                  <a:schemeClr val="dk1"/>
                </a:solidFill>
              </a:rPr>
              <a:t>Implement a </a:t>
            </a:r>
            <a:r>
              <a:rPr lang="en-US" sz="2700" b="1">
                <a:solidFill>
                  <a:schemeClr val="accent1"/>
                </a:solidFill>
              </a:rPr>
              <a:t>universal K12 curriculum</a:t>
            </a:r>
            <a:r>
              <a:rPr lang="en-US" sz="2700">
                <a:solidFill>
                  <a:schemeClr val="dk1"/>
                </a:solidFill>
              </a:rPr>
              <a:t> that supports exploration and provides opportunities for work-based learning starting in middle school</a:t>
            </a:r>
            <a:endParaRPr sz="2700">
              <a:solidFill>
                <a:schemeClr val="dk1"/>
              </a:solidFill>
            </a:endParaRPr>
          </a:p>
          <a:p>
            <a:pPr marL="457200" lvl="0" indent="-400049" algn="l" rtl="0">
              <a:lnSpc>
                <a:spcPct val="115000"/>
              </a:lnSpc>
              <a:spcBef>
                <a:spcPts val="0"/>
              </a:spcBef>
              <a:spcAft>
                <a:spcPts val="0"/>
              </a:spcAft>
              <a:buSzPts val="2700"/>
              <a:buChar char="●"/>
            </a:pPr>
            <a:r>
              <a:rPr lang="en-US" sz="2700">
                <a:solidFill>
                  <a:schemeClr val="dk1"/>
                </a:solidFill>
              </a:rPr>
              <a:t>Provide adults with expanded opportunities to explore </a:t>
            </a:r>
            <a:r>
              <a:rPr lang="en-US" sz="2700" b="1">
                <a:solidFill>
                  <a:schemeClr val="accent1"/>
                </a:solidFill>
              </a:rPr>
              <a:t>career options</a:t>
            </a:r>
            <a:r>
              <a:rPr lang="en-US" sz="2700">
                <a:solidFill>
                  <a:schemeClr val="dk1"/>
                </a:solidFill>
              </a:rPr>
              <a:t> </a:t>
            </a:r>
            <a:endParaRPr sz="2700">
              <a:solidFill>
                <a:schemeClr val="dk1"/>
              </a:solidFill>
            </a:endParaRPr>
          </a:p>
          <a:p>
            <a:pPr marL="457200" lvl="0" indent="-400049" algn="l" rtl="0">
              <a:lnSpc>
                <a:spcPct val="115000"/>
              </a:lnSpc>
              <a:spcBef>
                <a:spcPts val="0"/>
              </a:spcBef>
              <a:spcAft>
                <a:spcPts val="0"/>
              </a:spcAft>
              <a:buSzPts val="2700"/>
              <a:buChar char="●"/>
            </a:pPr>
            <a:r>
              <a:rPr lang="en-US" sz="2700">
                <a:solidFill>
                  <a:schemeClr val="dk1"/>
                </a:solidFill>
              </a:rPr>
              <a:t>Establish a statewide strategy to </a:t>
            </a:r>
            <a:r>
              <a:rPr lang="en-US" sz="2700" b="1">
                <a:solidFill>
                  <a:schemeClr val="accent1"/>
                </a:solidFill>
              </a:rPr>
              <a:t>strengthen teacher preparation</a:t>
            </a:r>
            <a:r>
              <a:rPr lang="en-US" sz="2700">
                <a:solidFill>
                  <a:schemeClr val="dk1"/>
                </a:solidFill>
              </a:rPr>
              <a:t> and credentialing pipelines </a:t>
            </a:r>
            <a:endParaRPr sz="27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4bfd5010e_0_33"/>
          <p:cNvSpPr txBox="1">
            <a:spLocks noGrp="1"/>
          </p:cNvSpPr>
          <p:nvPr>
            <p:ph type="title"/>
          </p:nvPr>
        </p:nvSpPr>
        <p:spPr>
          <a:xfrm>
            <a:off x="890075" y="511515"/>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223" name="Google Shape;223;g264bfd5010e_0_33"/>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fontScale="77500" lnSpcReduction="20000"/>
          </a:bodyPr>
          <a:lstStyle/>
          <a:p>
            <a:pPr marL="457200" lvl="0" indent="-361504" algn="l" rtl="0">
              <a:lnSpc>
                <a:spcPct val="115000"/>
              </a:lnSpc>
              <a:spcBef>
                <a:spcPts val="1000"/>
              </a:spcBef>
              <a:spcAft>
                <a:spcPts val="0"/>
              </a:spcAft>
              <a:buSzPct val="100000"/>
              <a:buChar char="●"/>
            </a:pPr>
            <a:r>
              <a:rPr lang="en-US" sz="2700" b="1">
                <a:solidFill>
                  <a:schemeClr val="accent1"/>
                </a:solidFill>
              </a:rPr>
              <a:t>Coordinate enrollment management</a:t>
            </a:r>
            <a:r>
              <a:rPr lang="en-US" sz="2700">
                <a:solidFill>
                  <a:schemeClr val="dk1"/>
                </a:solidFill>
              </a:rPr>
              <a:t> across K-12, postsecondary, and workforce entities at the regional level, including stronger integration of adult education and the employer-driven training into community college service delivery systems and expanded online opportunities</a:t>
            </a:r>
            <a:endParaRPr sz="2700">
              <a:solidFill>
                <a:schemeClr val="dk1"/>
              </a:solidFill>
            </a:endParaRPr>
          </a:p>
          <a:p>
            <a:pPr marL="457200" lvl="0" indent="-361504" algn="l" rtl="0">
              <a:lnSpc>
                <a:spcPct val="115000"/>
              </a:lnSpc>
              <a:spcBef>
                <a:spcPts val="0"/>
              </a:spcBef>
              <a:spcAft>
                <a:spcPts val="0"/>
              </a:spcAft>
              <a:buSzPct val="100000"/>
              <a:buChar char="●"/>
            </a:pPr>
            <a:r>
              <a:rPr lang="en-US" sz="2700">
                <a:solidFill>
                  <a:schemeClr val="dk1"/>
                </a:solidFill>
              </a:rPr>
              <a:t>Create a shared mechanism for </a:t>
            </a:r>
            <a:r>
              <a:rPr lang="en-US" sz="2700" b="1">
                <a:solidFill>
                  <a:schemeClr val="accent1"/>
                </a:solidFill>
              </a:rPr>
              <a:t>evaluating equivalencies</a:t>
            </a:r>
            <a:r>
              <a:rPr lang="en-US" sz="2700">
                <a:solidFill>
                  <a:schemeClr val="dk1"/>
                </a:solidFill>
              </a:rPr>
              <a:t> between learning systems, so that community college and dual enrollment courses are universally counted toward specific degrees offered at CSU and UC and adults receive academic credit for learning in noncredit, workforce training, and job settings</a:t>
            </a:r>
            <a:endParaRPr sz="2700">
              <a:solidFill>
                <a:schemeClr val="dk1"/>
              </a:solidFill>
            </a:endParaRPr>
          </a:p>
          <a:p>
            <a:pPr marL="457200" lvl="0" indent="-361504" algn="l" rtl="0">
              <a:lnSpc>
                <a:spcPct val="115000"/>
              </a:lnSpc>
              <a:spcBef>
                <a:spcPts val="0"/>
              </a:spcBef>
              <a:spcAft>
                <a:spcPts val="0"/>
              </a:spcAft>
              <a:buSzPct val="100000"/>
              <a:buChar char="●"/>
            </a:pPr>
            <a:r>
              <a:rPr lang="en-US" sz="2700">
                <a:solidFill>
                  <a:schemeClr val="dk1"/>
                </a:solidFill>
              </a:rPr>
              <a:t>Rebuild</a:t>
            </a:r>
            <a:r>
              <a:rPr lang="en-US" sz="2700" b="1">
                <a:solidFill>
                  <a:schemeClr val="accent1"/>
                </a:solidFill>
              </a:rPr>
              <a:t> eTranscript California</a:t>
            </a:r>
            <a:r>
              <a:rPr lang="en-US" sz="2700">
                <a:solidFill>
                  <a:schemeClr val="dk1"/>
                </a:solidFill>
              </a:rPr>
              <a:t> to provide a mechanism for documenting community college coursework and learning that has been determined to be equivalent to community college courses, supported by universal transcript standards</a:t>
            </a:r>
            <a:endParaRPr sz="2700">
              <a:solidFill>
                <a:schemeClr val="dk1"/>
              </a:solidFill>
            </a:endParaRPr>
          </a:p>
          <a:p>
            <a:pPr marL="457200" lvl="0" indent="-361504" algn="l" rtl="0">
              <a:lnSpc>
                <a:spcPct val="115000"/>
              </a:lnSpc>
              <a:spcBef>
                <a:spcPts val="0"/>
              </a:spcBef>
              <a:spcAft>
                <a:spcPts val="0"/>
              </a:spcAft>
              <a:buSzPct val="100000"/>
              <a:buChar char="●"/>
            </a:pPr>
            <a:r>
              <a:rPr lang="en-US" sz="2700">
                <a:solidFill>
                  <a:schemeClr val="dk1"/>
                </a:solidFill>
              </a:rPr>
              <a:t>Work with employers to design a tool that allows learners to curate their academic and work experience to apply for jobs with employers that use </a:t>
            </a:r>
            <a:r>
              <a:rPr lang="en-US" sz="2700" b="1">
                <a:solidFill>
                  <a:schemeClr val="accent1"/>
                </a:solidFill>
              </a:rPr>
              <a:t>skills based hiring</a:t>
            </a:r>
            <a:endParaRPr sz="2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4bfd5010e_0_39"/>
          <p:cNvSpPr txBox="1">
            <a:spLocks noGrp="1"/>
          </p:cNvSpPr>
          <p:nvPr>
            <p:ph type="title"/>
          </p:nvPr>
        </p:nvSpPr>
        <p:spPr>
          <a:xfrm>
            <a:off x="863925" y="2146800"/>
            <a:ext cx="8326800" cy="28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3864"/>
              </a:buClr>
              <a:buSzPts val="5400"/>
              <a:buFont typeface="Century Gothic"/>
              <a:buNone/>
            </a:pPr>
            <a:r>
              <a:rPr lang="en-US" sz="4100"/>
              <a:t>Create incentives and improve coordination to provide </a:t>
            </a:r>
            <a:endParaRPr sz="4100"/>
          </a:p>
          <a:p>
            <a:pPr marL="0" lvl="0" indent="0" algn="ctr" rtl="0">
              <a:lnSpc>
                <a:spcPct val="90000"/>
              </a:lnSpc>
              <a:spcBef>
                <a:spcPts val="0"/>
              </a:spcBef>
              <a:spcAft>
                <a:spcPts val="0"/>
              </a:spcAft>
              <a:buClr>
                <a:srgbClr val="1F3864"/>
              </a:buClr>
              <a:buSzPts val="5400"/>
              <a:buFont typeface="Century Gothic"/>
              <a:buNone/>
            </a:pPr>
            <a:r>
              <a:rPr lang="en-US" sz="4100"/>
              <a:t>work-based learning opportunities </a:t>
            </a:r>
            <a:endParaRPr sz="4100"/>
          </a:p>
          <a:p>
            <a:pPr marL="0" lvl="0" indent="0" algn="ctr" rtl="0">
              <a:lnSpc>
                <a:spcPct val="90000"/>
              </a:lnSpc>
              <a:spcBef>
                <a:spcPts val="0"/>
              </a:spcBef>
              <a:spcAft>
                <a:spcPts val="0"/>
              </a:spcAft>
              <a:buClr>
                <a:srgbClr val="1F3864"/>
              </a:buClr>
              <a:buSzPts val="5400"/>
              <a:buFont typeface="Century Gothic"/>
              <a:buNone/>
            </a:pPr>
            <a:r>
              <a:rPr lang="en-US" sz="4100"/>
              <a:t>for K12 students </a:t>
            </a:r>
            <a:endParaRPr sz="4100"/>
          </a:p>
          <a:p>
            <a:pPr marL="0" lvl="0" indent="0" algn="ctr" rtl="0">
              <a:lnSpc>
                <a:spcPct val="90000"/>
              </a:lnSpc>
              <a:spcBef>
                <a:spcPts val="0"/>
              </a:spcBef>
              <a:spcAft>
                <a:spcPts val="0"/>
              </a:spcAft>
              <a:buClr>
                <a:srgbClr val="1F3864"/>
              </a:buClr>
              <a:buSzPts val="5400"/>
              <a:buFont typeface="Century Gothic"/>
              <a:buNone/>
            </a:pPr>
            <a:r>
              <a:rPr lang="en-US" sz="4100"/>
              <a:t>and adult learners</a:t>
            </a:r>
            <a:endParaRPr sz="4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64bfd5010e_0_43"/>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Issues</a:t>
            </a:r>
            <a:endParaRPr/>
          </a:p>
        </p:txBody>
      </p:sp>
      <p:sp>
        <p:nvSpPr>
          <p:cNvPr id="235" name="Google Shape;235;g264bfd5010e_0_43"/>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a:solidFill>
                  <a:schemeClr val="dk1"/>
                </a:solidFill>
              </a:rPr>
              <a:t>Work-based learning opportunities are generally brokered by </a:t>
            </a:r>
            <a:r>
              <a:rPr lang="en-US" sz="2700" b="1">
                <a:solidFill>
                  <a:schemeClr val="accent1"/>
                </a:solidFill>
              </a:rPr>
              <a:t>individual institutions</a:t>
            </a:r>
            <a:r>
              <a:rPr lang="en-US" sz="2700">
                <a:solidFill>
                  <a:schemeClr val="dk1"/>
                </a:solidFill>
              </a:rPr>
              <a:t>, with varying degrees of connection and quality. </a:t>
            </a:r>
            <a:endParaRPr sz="2700">
              <a:solidFill>
                <a:schemeClr val="dk1"/>
              </a:solidFill>
            </a:endParaRPr>
          </a:p>
          <a:p>
            <a:pPr marL="457200" lvl="0" indent="-400050" algn="l" rtl="0">
              <a:lnSpc>
                <a:spcPct val="115000"/>
              </a:lnSpc>
              <a:spcBef>
                <a:spcPts val="0"/>
              </a:spcBef>
              <a:spcAft>
                <a:spcPts val="0"/>
              </a:spcAft>
              <a:buSzPts val="2700"/>
              <a:buChar char="●"/>
            </a:pPr>
            <a:r>
              <a:rPr lang="en-US" sz="2700">
                <a:solidFill>
                  <a:schemeClr val="dk1"/>
                </a:solidFill>
              </a:rPr>
              <a:t>Liability and coordination concerns </a:t>
            </a:r>
            <a:r>
              <a:rPr lang="en-US" sz="2700" b="1">
                <a:solidFill>
                  <a:schemeClr val="accent1"/>
                </a:solidFill>
              </a:rPr>
              <a:t>impede employers</a:t>
            </a:r>
            <a:r>
              <a:rPr lang="en-US" sz="2700">
                <a:solidFill>
                  <a:schemeClr val="dk1"/>
                </a:solidFill>
              </a:rPr>
              <a:t> from engaging in work-based learning.</a:t>
            </a:r>
            <a:endParaRPr sz="2700">
              <a:solidFill>
                <a:schemeClr val="dk1"/>
              </a:solidFill>
            </a:endParaRPr>
          </a:p>
          <a:p>
            <a:pPr marL="457200" lvl="0" indent="-400050" algn="l" rtl="0">
              <a:lnSpc>
                <a:spcPct val="115000"/>
              </a:lnSpc>
              <a:spcBef>
                <a:spcPts val="0"/>
              </a:spcBef>
              <a:spcAft>
                <a:spcPts val="0"/>
              </a:spcAft>
              <a:buSzPts val="2700"/>
              <a:buChar char="●"/>
            </a:pPr>
            <a:r>
              <a:rPr lang="en-US" sz="2700" b="1">
                <a:solidFill>
                  <a:schemeClr val="accent1"/>
                </a:solidFill>
              </a:rPr>
              <a:t>Work-based learning is often a volunteer opportunity</a:t>
            </a:r>
            <a:r>
              <a:rPr lang="en-US" sz="2700">
                <a:solidFill>
                  <a:schemeClr val="dk1"/>
                </a:solidFill>
              </a:rPr>
              <a:t>, above and beyond coursework, and thus not a option for those who must work while in school.</a:t>
            </a:r>
            <a:endParaRPr sz="2700">
              <a:solidFill>
                <a:schemeClr val="dk1"/>
              </a:solidFill>
            </a:endParaRPr>
          </a:p>
          <a:p>
            <a:pPr marL="457200" lvl="0" indent="-400050" algn="l" rtl="0">
              <a:lnSpc>
                <a:spcPct val="115000"/>
              </a:lnSpc>
              <a:spcBef>
                <a:spcPts val="0"/>
              </a:spcBef>
              <a:spcAft>
                <a:spcPts val="0"/>
              </a:spcAft>
              <a:buSzPts val="2700"/>
              <a:buChar char="●"/>
            </a:pPr>
            <a:r>
              <a:rPr lang="en-US" sz="2700">
                <a:solidFill>
                  <a:schemeClr val="dk1"/>
                </a:solidFill>
              </a:rPr>
              <a:t>There are fewer work-based learning opportunities in </a:t>
            </a:r>
            <a:r>
              <a:rPr lang="en-US" sz="2700" b="1">
                <a:solidFill>
                  <a:schemeClr val="accent1"/>
                </a:solidFill>
              </a:rPr>
              <a:t>non-technical pathways.</a:t>
            </a:r>
            <a:r>
              <a:rPr lang="en-US" sz="2700">
                <a:solidFill>
                  <a:schemeClr val="dk1"/>
                </a:solidFill>
              </a:rPr>
              <a:t> </a:t>
            </a:r>
            <a:endParaRPr sz="2700">
              <a:solidFill>
                <a:schemeClr val="dk1"/>
              </a:solidFill>
            </a:endParaRPr>
          </a:p>
          <a:p>
            <a:pPr marL="457200" lvl="0" indent="0" algn="l" rtl="0">
              <a:lnSpc>
                <a:spcPct val="115000"/>
              </a:lnSpc>
              <a:spcBef>
                <a:spcPts val="1000"/>
              </a:spcBef>
              <a:spcAft>
                <a:spcPts val="1000"/>
              </a:spcAft>
              <a:buSzPts val="2500"/>
              <a:buNone/>
            </a:pP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64bfd5010e_0_49"/>
          <p:cNvSpPr txBox="1">
            <a:spLocks noGrp="1"/>
          </p:cNvSpPr>
          <p:nvPr>
            <p:ph type="title"/>
          </p:nvPr>
        </p:nvSpPr>
        <p:spPr>
          <a:xfrm>
            <a:off x="890075" y="511515"/>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242" name="Google Shape;242;g264bfd5010e_0_49"/>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a:bodyPr>
          <a:lstStyle/>
          <a:p>
            <a:pPr marL="457200" lvl="0" indent="-400050" algn="l" rtl="0">
              <a:lnSpc>
                <a:spcPct val="115000"/>
              </a:lnSpc>
              <a:spcBef>
                <a:spcPts val="1000"/>
              </a:spcBef>
              <a:spcAft>
                <a:spcPts val="0"/>
              </a:spcAft>
              <a:buSzPts val="2700"/>
              <a:buChar char="●"/>
            </a:pPr>
            <a:r>
              <a:rPr lang="en-US" sz="2700">
                <a:solidFill>
                  <a:schemeClr val="dk1"/>
                </a:solidFill>
              </a:rPr>
              <a:t>Create universal definitions and </a:t>
            </a:r>
            <a:r>
              <a:rPr lang="en-US" sz="2700" b="1">
                <a:solidFill>
                  <a:schemeClr val="accent1"/>
                </a:solidFill>
              </a:rPr>
              <a:t>standards</a:t>
            </a:r>
            <a:r>
              <a:rPr lang="en-US" sz="2700">
                <a:solidFill>
                  <a:schemeClr val="dk1"/>
                </a:solidFill>
              </a:rPr>
              <a:t> for work-based learning</a:t>
            </a:r>
            <a:endParaRPr sz="2700">
              <a:solidFill>
                <a:schemeClr val="dk1"/>
              </a:solidFill>
            </a:endParaRPr>
          </a:p>
          <a:p>
            <a:pPr marL="457200" lvl="0" indent="-400050" algn="l" rtl="0">
              <a:lnSpc>
                <a:spcPct val="115000"/>
              </a:lnSpc>
              <a:spcBef>
                <a:spcPts val="1000"/>
              </a:spcBef>
              <a:spcAft>
                <a:spcPts val="0"/>
              </a:spcAft>
              <a:buSzPts val="2700"/>
              <a:buChar char="●"/>
            </a:pPr>
            <a:r>
              <a:rPr lang="en-US" sz="2700">
                <a:solidFill>
                  <a:schemeClr val="dk1"/>
                </a:solidFill>
              </a:rPr>
              <a:t>Create strong </a:t>
            </a:r>
            <a:r>
              <a:rPr lang="en-US" sz="2700" b="1">
                <a:solidFill>
                  <a:schemeClr val="accent1"/>
                </a:solidFill>
              </a:rPr>
              <a:t>incentives for employer participation</a:t>
            </a:r>
            <a:r>
              <a:rPr lang="en-US" sz="2700">
                <a:solidFill>
                  <a:schemeClr val="dk1"/>
                </a:solidFill>
              </a:rPr>
              <a:t>, including addressing liability and coordination challenges </a:t>
            </a:r>
            <a:endParaRPr sz="2700">
              <a:solidFill>
                <a:schemeClr val="dk1"/>
              </a:solidFill>
            </a:endParaRPr>
          </a:p>
          <a:p>
            <a:pPr marL="457200" lvl="0" indent="-400050" algn="l" rtl="0">
              <a:lnSpc>
                <a:spcPct val="115000"/>
              </a:lnSpc>
              <a:spcBef>
                <a:spcPts val="1000"/>
              </a:spcBef>
              <a:spcAft>
                <a:spcPts val="0"/>
              </a:spcAft>
              <a:buSzPts val="2700"/>
              <a:buChar char="●"/>
            </a:pPr>
            <a:r>
              <a:rPr lang="en-US" sz="2700">
                <a:solidFill>
                  <a:schemeClr val="dk1"/>
                </a:solidFill>
              </a:rPr>
              <a:t>Ensure that high school students can participate in work-based learning without compromising their ability to qualify for attending a four-year college, such as by offering </a:t>
            </a:r>
            <a:r>
              <a:rPr lang="en-US" sz="2700" b="1">
                <a:solidFill>
                  <a:schemeClr val="accent1"/>
                </a:solidFill>
              </a:rPr>
              <a:t>academic credit </a:t>
            </a:r>
            <a:r>
              <a:rPr lang="en-US" sz="2700">
                <a:solidFill>
                  <a:schemeClr val="dk1"/>
                </a:solidFill>
              </a:rPr>
              <a:t>for this experience </a:t>
            </a:r>
            <a:endParaRPr sz="2700">
              <a:solidFill>
                <a:schemeClr val="dk1"/>
              </a:solidFill>
            </a:endParaRPr>
          </a:p>
          <a:p>
            <a:pPr marL="457200" lvl="0" indent="0" algn="l" rtl="0">
              <a:lnSpc>
                <a:spcPct val="115000"/>
              </a:lnSpc>
              <a:spcBef>
                <a:spcPts val="1000"/>
              </a:spcBef>
              <a:spcAft>
                <a:spcPts val="0"/>
              </a:spcAft>
              <a:buSzPts val="2500"/>
              <a:buNone/>
            </a:pPr>
            <a:endParaRPr sz="2700" b="1">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89767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Meeting Agenda</a:t>
            </a:r>
            <a:endParaRPr/>
          </a:p>
        </p:txBody>
      </p:sp>
      <p:sp>
        <p:nvSpPr>
          <p:cNvPr id="110" name="Google Shape;110;p3"/>
          <p:cNvSpPr txBox="1">
            <a:spLocks noGrp="1"/>
          </p:cNvSpPr>
          <p:nvPr>
            <p:ph type="body" idx="1"/>
          </p:nvPr>
        </p:nvSpPr>
        <p:spPr>
          <a:xfrm>
            <a:off x="838200" y="2099376"/>
            <a:ext cx="10515600" cy="4572000"/>
          </a:xfrm>
          <a:prstGeom prst="rect">
            <a:avLst/>
          </a:prstGeom>
          <a:noFill/>
          <a:ln>
            <a:noFill/>
          </a:ln>
        </p:spPr>
        <p:txBody>
          <a:bodyPr spcFirstLastPara="1" wrap="square" lIns="91425" tIns="45700" rIns="91425" bIns="45700" anchor="t" anchorCtr="0">
            <a:normAutofit lnSpcReduction="10000"/>
          </a:bodyPr>
          <a:lstStyle/>
          <a:p>
            <a:pPr marL="457200" lvl="0" indent="-387350" algn="l" rtl="0">
              <a:lnSpc>
                <a:spcPct val="115000"/>
              </a:lnSpc>
              <a:spcBef>
                <a:spcPts val="0"/>
              </a:spcBef>
              <a:spcAft>
                <a:spcPts val="0"/>
              </a:spcAft>
              <a:buClr>
                <a:schemeClr val="dk1"/>
              </a:buClr>
              <a:buSzPts val="2500"/>
              <a:buChar char="●"/>
            </a:pP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Purpose </a:t>
            </a:r>
            <a:r>
              <a:rPr lang="en-US">
                <a:solidFill>
                  <a:schemeClr val="dk1"/>
                </a:solidFill>
              </a:rPr>
              <a:t>of the Master Plan for Career Education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87350" algn="l" rtl="0">
              <a:lnSpc>
                <a:spcPct val="115000"/>
              </a:lnSpc>
              <a:spcBef>
                <a:spcPts val="0"/>
              </a:spcBef>
              <a:spcAft>
                <a:spcPts val="0"/>
              </a:spcAft>
              <a:buClr>
                <a:schemeClr val="dk1"/>
              </a:buClr>
              <a:buSzPts val="2500"/>
              <a:buChar char="●"/>
            </a:pPr>
            <a:r>
              <a:rPr lang="en-US">
                <a:solidFill>
                  <a:schemeClr val="dk1"/>
                </a:solidFill>
              </a:rPr>
              <a:t>Master plan development process and ways to be involved</a:t>
            </a:r>
            <a:endParaRPr>
              <a:solidFill>
                <a:schemeClr val="dk1"/>
              </a:solidFill>
            </a:endParaRPr>
          </a:p>
          <a:p>
            <a:pPr marL="0" lvl="0" indent="0" algn="l" rtl="0">
              <a:lnSpc>
                <a:spcPct val="115000"/>
              </a:lnSpc>
              <a:spcBef>
                <a:spcPts val="0"/>
              </a:spcBef>
              <a:spcAft>
                <a:spcPts val="0"/>
              </a:spcAft>
              <a:buSzPts val="2500"/>
              <a:buNone/>
            </a:pPr>
            <a:endParaRPr>
              <a:solidFill>
                <a:schemeClr val="dk1"/>
              </a:solidFill>
            </a:endParaRPr>
          </a:p>
          <a:p>
            <a:pPr marL="457200" lvl="0" indent="-387350" algn="l" rtl="0">
              <a:lnSpc>
                <a:spcPct val="115000"/>
              </a:lnSpc>
              <a:spcBef>
                <a:spcPts val="0"/>
              </a:spcBef>
              <a:spcAft>
                <a:spcPts val="0"/>
              </a:spcAft>
              <a:buClr>
                <a:schemeClr val="dk1"/>
              </a:buClr>
              <a:buSzPts val="2500"/>
              <a:buChar char="●"/>
            </a:pPr>
            <a:r>
              <a:rPr lang="en-US">
                <a:solidFill>
                  <a:schemeClr val="dk1"/>
                </a:solidFill>
              </a:rPr>
              <a:t>Preliminary concepts for the master plan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87350" algn="l" rtl="0">
              <a:lnSpc>
                <a:spcPct val="115000"/>
              </a:lnSpc>
              <a:spcBef>
                <a:spcPts val="0"/>
              </a:spcBef>
              <a:spcAft>
                <a:spcPts val="0"/>
              </a:spcAft>
              <a:buClr>
                <a:schemeClr val="dk1"/>
              </a:buClr>
              <a:buSzPts val="2500"/>
              <a:buChar char="●"/>
            </a:pPr>
            <a:r>
              <a:rPr lang="en-US">
                <a:solidFill>
                  <a:schemeClr val="dk1"/>
                </a:solidFill>
              </a:rPr>
              <a:t>Question and answer period (use the Q&amp;A feature)</a:t>
            </a:r>
            <a:endParaRPr>
              <a:solidFill>
                <a:schemeClr val="dk1"/>
              </a:solidFill>
            </a:endParaRPr>
          </a:p>
          <a:p>
            <a:pPr marL="0" lvl="0" indent="0" algn="l" rtl="0">
              <a:lnSpc>
                <a:spcPct val="115000"/>
              </a:lnSpc>
              <a:spcBef>
                <a:spcPts val="0"/>
              </a:spcBef>
              <a:spcAft>
                <a:spcPts val="0"/>
              </a:spcAft>
              <a:buSzPts val="2703"/>
              <a:buNone/>
            </a:pPr>
            <a:endParaRPr>
              <a:solidFill>
                <a:schemeClr val="dk1"/>
              </a:solidFill>
            </a:endParaRPr>
          </a:p>
          <a:p>
            <a:pPr marL="0" lvl="0" indent="0" algn="l" rtl="0">
              <a:lnSpc>
                <a:spcPct val="115000"/>
              </a:lnSpc>
              <a:spcBef>
                <a:spcPts val="1600"/>
              </a:spcBef>
              <a:spcAft>
                <a:spcPts val="0"/>
              </a:spcAft>
              <a:buSzPts val="2500"/>
              <a:buNone/>
            </a:pPr>
            <a:endParaRPr>
              <a:solidFill>
                <a:schemeClr val="dk1"/>
              </a:solidFill>
            </a:endParaRPr>
          </a:p>
          <a:p>
            <a:pPr marL="0" lvl="0" indent="0" algn="l" rtl="0">
              <a:lnSpc>
                <a:spcPct val="100000"/>
              </a:lnSpc>
              <a:spcBef>
                <a:spcPts val="1600"/>
              </a:spcBef>
              <a:spcAft>
                <a:spcPts val="0"/>
              </a:spcAft>
              <a:buSzPts val="2703"/>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64bfd5010e_0_77"/>
          <p:cNvSpPr txBox="1">
            <a:spLocks noGrp="1"/>
          </p:cNvSpPr>
          <p:nvPr>
            <p:ph type="title"/>
          </p:nvPr>
        </p:nvSpPr>
        <p:spPr>
          <a:xfrm>
            <a:off x="890075" y="511515"/>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249" name="Google Shape;249;g264bfd5010e_0_77"/>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a:bodyPr>
          <a:lstStyle/>
          <a:p>
            <a:pPr marL="457200" lvl="0" indent="-400050" algn="l" rtl="0">
              <a:lnSpc>
                <a:spcPct val="115000"/>
              </a:lnSpc>
              <a:spcBef>
                <a:spcPts val="1000"/>
              </a:spcBef>
              <a:spcAft>
                <a:spcPts val="0"/>
              </a:spcAft>
              <a:buSzPts val="2700"/>
              <a:buChar char="●"/>
            </a:pPr>
            <a:r>
              <a:rPr lang="en-US" sz="2700">
                <a:solidFill>
                  <a:schemeClr val="dk1"/>
                </a:solidFill>
              </a:rPr>
              <a:t>Establish </a:t>
            </a:r>
            <a:r>
              <a:rPr lang="en-US" sz="2700" b="1">
                <a:solidFill>
                  <a:schemeClr val="accent1"/>
                </a:solidFill>
              </a:rPr>
              <a:t>incentives</a:t>
            </a:r>
            <a:r>
              <a:rPr lang="en-US" sz="2700">
                <a:solidFill>
                  <a:schemeClr val="dk1"/>
                </a:solidFill>
              </a:rPr>
              <a:t> for work-based learning and redesign existing funding streams to support paid opportunities </a:t>
            </a:r>
            <a:endParaRPr sz="2700">
              <a:solidFill>
                <a:schemeClr val="dk1"/>
              </a:solidFill>
            </a:endParaRPr>
          </a:p>
          <a:p>
            <a:pPr marL="457200" lvl="0" indent="-400050" algn="l" rtl="0">
              <a:lnSpc>
                <a:spcPct val="115000"/>
              </a:lnSpc>
              <a:spcBef>
                <a:spcPts val="1000"/>
              </a:spcBef>
              <a:spcAft>
                <a:spcPts val="0"/>
              </a:spcAft>
              <a:buSzPts val="2700"/>
              <a:buChar char="●"/>
            </a:pPr>
            <a:r>
              <a:rPr lang="en-US" sz="2700" b="1">
                <a:solidFill>
                  <a:schemeClr val="accent1"/>
                </a:solidFill>
              </a:rPr>
              <a:t>Align </a:t>
            </a:r>
            <a:r>
              <a:rPr lang="en-US" sz="2700">
                <a:solidFill>
                  <a:schemeClr val="dk1"/>
                </a:solidFill>
              </a:rPr>
              <a:t>service learning, research, and fellowship programs with specific career pathways</a:t>
            </a:r>
            <a:endParaRPr sz="2700">
              <a:solidFill>
                <a:schemeClr val="dk1"/>
              </a:solidFill>
            </a:endParaRPr>
          </a:p>
          <a:p>
            <a:pPr marL="457200" lvl="0" indent="-400050" algn="l" rtl="0">
              <a:lnSpc>
                <a:spcPct val="115000"/>
              </a:lnSpc>
              <a:spcBef>
                <a:spcPts val="1000"/>
              </a:spcBef>
              <a:spcAft>
                <a:spcPts val="1000"/>
              </a:spcAft>
              <a:buSzPts val="2700"/>
              <a:buChar char="●"/>
            </a:pPr>
            <a:r>
              <a:rPr lang="en-US" sz="2700">
                <a:solidFill>
                  <a:schemeClr val="dk1"/>
                </a:solidFill>
              </a:rPr>
              <a:t>Leverage the regional career councils to </a:t>
            </a:r>
            <a:r>
              <a:rPr lang="en-US" sz="2700" b="1">
                <a:solidFill>
                  <a:schemeClr val="accent1"/>
                </a:solidFill>
              </a:rPr>
              <a:t>coordinate with employers </a:t>
            </a:r>
            <a:r>
              <a:rPr lang="en-US" sz="2700">
                <a:solidFill>
                  <a:schemeClr val="dk1"/>
                </a:solidFill>
              </a:rPr>
              <a:t>to provide work-based learning</a:t>
            </a:r>
            <a:endParaRPr sz="2700" b="1">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64bfd5010e_0_55"/>
          <p:cNvSpPr txBox="1">
            <a:spLocks noGrp="1"/>
          </p:cNvSpPr>
          <p:nvPr>
            <p:ph type="title"/>
          </p:nvPr>
        </p:nvSpPr>
        <p:spPr>
          <a:xfrm>
            <a:off x="863925" y="2146800"/>
            <a:ext cx="8326800" cy="28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3864"/>
              </a:buClr>
              <a:buSzPts val="5400"/>
              <a:buFont typeface="Century Gothic"/>
              <a:buNone/>
            </a:pPr>
            <a:r>
              <a:rPr lang="en-US" sz="4100"/>
              <a:t>Accelerate the use of </a:t>
            </a:r>
            <a:endParaRPr sz="4100"/>
          </a:p>
          <a:p>
            <a:pPr marL="0" lvl="0" indent="0" algn="ctr" rtl="0">
              <a:lnSpc>
                <a:spcPct val="90000"/>
              </a:lnSpc>
              <a:spcBef>
                <a:spcPts val="0"/>
              </a:spcBef>
              <a:spcAft>
                <a:spcPts val="0"/>
              </a:spcAft>
              <a:buClr>
                <a:srgbClr val="1F3864"/>
              </a:buClr>
              <a:buSzPts val="5400"/>
              <a:buFont typeface="Century Gothic"/>
              <a:buNone/>
            </a:pPr>
            <a:r>
              <a:rPr lang="en-US" sz="4100"/>
              <a:t>public benefit programs to make education and training affordable </a:t>
            </a:r>
            <a:r>
              <a:rPr lang="en-US" sz="4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and </a:t>
            </a:r>
            <a:endParaRPr sz="4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0" lvl="0" indent="0" algn="ctr" rtl="0">
              <a:lnSpc>
                <a:spcPct val="90000"/>
              </a:lnSpc>
              <a:spcBef>
                <a:spcPts val="0"/>
              </a:spcBef>
              <a:spcAft>
                <a:spcPts val="0"/>
              </a:spcAft>
              <a:buClr>
                <a:srgbClr val="1F3864"/>
              </a:buClr>
              <a:buSzPts val="5400"/>
              <a:buFont typeface="Century Gothic"/>
              <a:buNone/>
            </a:pPr>
            <a:r>
              <a:rPr lang="en-US" sz="4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improve universal </a:t>
            </a:r>
            <a:r>
              <a:rPr lang="en-US" sz="4100"/>
              <a:t>access</a:t>
            </a:r>
            <a:endParaRPr sz="4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4bfd5010e_0_59"/>
          <p:cNvSpPr txBox="1">
            <a:spLocks noGrp="1"/>
          </p:cNvSpPr>
          <p:nvPr>
            <p:ph type="title"/>
          </p:nvPr>
        </p:nvSpPr>
        <p:spPr>
          <a:xfrm>
            <a:off x="838200" y="501140"/>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Issues</a:t>
            </a:r>
            <a:endParaRPr/>
          </a:p>
        </p:txBody>
      </p:sp>
      <p:sp>
        <p:nvSpPr>
          <p:cNvPr id="261" name="Google Shape;261;g264bfd5010e_0_59"/>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a:solidFill>
                  <a:schemeClr val="dk1"/>
                </a:solidFill>
              </a:rPr>
              <a:t>The high cost of living means many people must juggle education and training with jobs and family responsibilities and take on debt to cover the </a:t>
            </a:r>
            <a:r>
              <a:rPr lang="en-US" sz="2700" b="1">
                <a:solidFill>
                  <a:schemeClr val="accent1"/>
                </a:solidFill>
              </a:rPr>
              <a:t>full cost of attendance</a:t>
            </a:r>
            <a:r>
              <a:rPr lang="en-US" sz="2700">
                <a:solidFill>
                  <a:schemeClr val="dk1"/>
                </a:solidFill>
              </a:rPr>
              <a:t>. </a:t>
            </a:r>
            <a:endParaRPr sz="2700">
              <a:solidFill>
                <a:schemeClr val="dk1"/>
              </a:solidFill>
            </a:endParaRPr>
          </a:p>
          <a:p>
            <a:pPr marL="457200" lvl="0" indent="-400050" algn="l" rtl="0">
              <a:lnSpc>
                <a:spcPct val="115000"/>
              </a:lnSpc>
              <a:spcBef>
                <a:spcPts val="0"/>
              </a:spcBef>
              <a:spcAft>
                <a:spcPts val="0"/>
              </a:spcAft>
              <a:buSzPts val="2700"/>
              <a:buChar char="●"/>
            </a:pPr>
            <a:r>
              <a:rPr lang="en-US" sz="2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Adults </a:t>
            </a:r>
            <a:r>
              <a:rPr lang="en-US" sz="2700">
                <a:solidFill>
                  <a:schemeClr val="dk1"/>
                </a:solidFill>
              </a:rPr>
              <a:t>and undocumented people have fewer </a:t>
            </a:r>
            <a:r>
              <a:rPr lang="en-US" sz="2700" b="1">
                <a:solidFill>
                  <a:schemeClr val="accent1"/>
                </a:solidFill>
              </a:rPr>
              <a:t>financial aid options</a:t>
            </a:r>
            <a:r>
              <a:rPr lang="en-US" sz="2700">
                <a:solidFill>
                  <a:schemeClr val="dk1"/>
                </a:solidFill>
              </a:rPr>
              <a:t> and face complex systems to secure eligibility for public benefits.</a:t>
            </a:r>
            <a:endParaRPr sz="2700">
              <a:solidFill>
                <a:schemeClr val="dk1"/>
              </a:solidFill>
            </a:endParaRPr>
          </a:p>
          <a:p>
            <a:pPr marL="457200" lvl="0" indent="-400050" algn="l" rtl="0">
              <a:lnSpc>
                <a:spcPct val="115000"/>
              </a:lnSpc>
              <a:spcBef>
                <a:spcPts val="0"/>
              </a:spcBef>
              <a:spcAft>
                <a:spcPts val="0"/>
              </a:spcAft>
              <a:buSzPts val="2700"/>
              <a:buChar char="●"/>
            </a:pPr>
            <a:r>
              <a:rPr lang="en-US" sz="2700">
                <a:solidFill>
                  <a:schemeClr val="dk1"/>
                </a:solidFill>
              </a:rPr>
              <a:t>Existing systems impose considerable barriers for </a:t>
            </a:r>
            <a:r>
              <a:rPr lang="en-US" sz="2700" b="1">
                <a:solidFill>
                  <a:schemeClr val="accent1"/>
                </a:solidFill>
              </a:rPr>
              <a:t>people with disabilities</a:t>
            </a:r>
            <a:r>
              <a:rPr lang="en-US" sz="2700">
                <a:solidFill>
                  <a:schemeClr val="dk1"/>
                </a:solidFill>
              </a:rPr>
              <a:t> to participate in training and employment.</a:t>
            </a:r>
            <a:endParaRPr sz="2700">
              <a:solidFill>
                <a:schemeClr val="dk1"/>
              </a:solidFill>
            </a:endParaRPr>
          </a:p>
          <a:p>
            <a:pPr marL="457200" lvl="0" indent="0" algn="l" rtl="0">
              <a:lnSpc>
                <a:spcPct val="115000"/>
              </a:lnSpc>
              <a:spcBef>
                <a:spcPts val="1000"/>
              </a:spcBef>
              <a:spcAft>
                <a:spcPts val="1000"/>
              </a:spcAft>
              <a:buSzPts val="2500"/>
              <a:buNone/>
            </a:pP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64bfd5010e_0_65"/>
          <p:cNvSpPr txBox="1">
            <a:spLocks noGrp="1"/>
          </p:cNvSpPr>
          <p:nvPr>
            <p:ph type="title"/>
          </p:nvPr>
        </p:nvSpPr>
        <p:spPr>
          <a:xfrm>
            <a:off x="890075" y="511515"/>
            <a:ext cx="10515600" cy="96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Solutions</a:t>
            </a:r>
            <a:endParaRPr/>
          </a:p>
        </p:txBody>
      </p:sp>
      <p:sp>
        <p:nvSpPr>
          <p:cNvPr id="268" name="Google Shape;268;g264bfd5010e_0_65"/>
          <p:cNvSpPr txBox="1">
            <a:spLocks noGrp="1"/>
          </p:cNvSpPr>
          <p:nvPr>
            <p:ph type="body" idx="1"/>
          </p:nvPr>
        </p:nvSpPr>
        <p:spPr>
          <a:xfrm>
            <a:off x="838200" y="1344706"/>
            <a:ext cx="10515600" cy="5011500"/>
          </a:xfrm>
          <a:prstGeom prst="rect">
            <a:avLst/>
          </a:prstGeom>
          <a:noFill/>
          <a:ln>
            <a:noFill/>
          </a:ln>
        </p:spPr>
        <p:txBody>
          <a:bodyPr spcFirstLastPara="1" wrap="square" lIns="91425" tIns="45700" rIns="91425" bIns="45700" anchor="t" anchorCtr="0">
            <a:normAutofit/>
          </a:bodyPr>
          <a:lstStyle/>
          <a:p>
            <a:pPr marL="457200" lvl="0" indent="-412750" algn="l" rtl="0">
              <a:lnSpc>
                <a:spcPct val="115000"/>
              </a:lnSpc>
              <a:spcBef>
                <a:spcPts val="1000"/>
              </a:spcBef>
              <a:spcAft>
                <a:spcPts val="0"/>
              </a:spcAft>
              <a:buSzPts val="2900"/>
              <a:buChar char="●"/>
            </a:pPr>
            <a:r>
              <a:rPr lang="en-US" sz="2900">
                <a:solidFill>
                  <a:schemeClr val="dk1"/>
                </a:solidFill>
              </a:rPr>
              <a:t>Strengthen mechanisms that encourage families to access benefits that support </a:t>
            </a:r>
            <a:r>
              <a:rPr lang="en-US" sz="2900" b="1">
                <a:solidFill>
                  <a:schemeClr val="accent1"/>
                </a:solidFill>
              </a:rPr>
              <a:t>college savings</a:t>
            </a:r>
            <a:endParaRPr sz="2900" b="1">
              <a:solidFill>
                <a:schemeClr val="accent1"/>
              </a:solidFill>
            </a:endParaRPr>
          </a:p>
          <a:p>
            <a:pPr marL="457200" lvl="0" indent="-412750" algn="l" rtl="0">
              <a:lnSpc>
                <a:spcPct val="115000"/>
              </a:lnSpc>
              <a:spcBef>
                <a:spcPts val="0"/>
              </a:spcBef>
              <a:spcAft>
                <a:spcPts val="0"/>
              </a:spcAft>
              <a:buSzPts val="2900"/>
              <a:buChar char="●"/>
            </a:pPr>
            <a:r>
              <a:rPr lang="en-US" sz="2900">
                <a:solidFill>
                  <a:schemeClr val="dk1"/>
                </a:solidFill>
              </a:rPr>
              <a:t>Increase </a:t>
            </a:r>
            <a:r>
              <a:rPr lang="en-US" sz="2900" b="1">
                <a:solidFill>
                  <a:schemeClr val="accent1"/>
                </a:solidFill>
              </a:rPr>
              <a:t>access to financial supports</a:t>
            </a:r>
            <a:r>
              <a:rPr lang="en-US" sz="2900">
                <a:solidFill>
                  <a:schemeClr val="dk1"/>
                </a:solidFill>
              </a:rPr>
              <a:t> so that underserved populations can participate in both short and longer-term training </a:t>
            </a:r>
            <a:endParaRPr sz="2900">
              <a:solidFill>
                <a:schemeClr val="dk1"/>
              </a:solidFill>
            </a:endParaRPr>
          </a:p>
          <a:p>
            <a:pPr marL="457200" lvl="0" indent="-412750" algn="l" rtl="0">
              <a:lnSpc>
                <a:spcPct val="115000"/>
              </a:lnSpc>
              <a:spcBef>
                <a:spcPts val="0"/>
              </a:spcBef>
              <a:spcAft>
                <a:spcPts val="0"/>
              </a:spcAft>
              <a:buSzPts val="2900"/>
              <a:buChar char="●"/>
            </a:pPr>
            <a:r>
              <a:rPr lang="en-US" sz="2900">
                <a:solidFill>
                  <a:schemeClr val="dk1"/>
                </a:solidFill>
              </a:rPr>
              <a:t>Create stronger systems for </a:t>
            </a:r>
            <a:r>
              <a:rPr lang="en-US" sz="2900" b="1">
                <a:solidFill>
                  <a:schemeClr val="accent1"/>
                </a:solidFill>
              </a:rPr>
              <a:t>referring learners </a:t>
            </a:r>
            <a:r>
              <a:rPr lang="en-US" sz="2900">
                <a:solidFill>
                  <a:schemeClr val="dk1"/>
                </a:solidFill>
              </a:rPr>
              <a:t>to social benefit programs </a:t>
            </a:r>
            <a:endParaRPr sz="2900">
              <a:solidFill>
                <a:schemeClr val="dk1"/>
              </a:solidFill>
            </a:endParaRPr>
          </a:p>
          <a:p>
            <a:pPr marL="457200" lvl="0" indent="-412750" algn="l" rtl="0">
              <a:lnSpc>
                <a:spcPct val="115000"/>
              </a:lnSpc>
              <a:spcBef>
                <a:spcPts val="0"/>
              </a:spcBef>
              <a:spcAft>
                <a:spcPts val="0"/>
              </a:spcAft>
              <a:buSzPts val="2900"/>
              <a:buChar char="●"/>
            </a:pPr>
            <a:r>
              <a:rPr lang="en-US" sz="2900">
                <a:solidFill>
                  <a:schemeClr val="dk1"/>
                </a:solidFill>
              </a:rPr>
              <a:t>Improve </a:t>
            </a:r>
            <a:r>
              <a:rPr lang="en-US" sz="2900" b="1">
                <a:solidFill>
                  <a:schemeClr val="accent1"/>
                </a:solidFill>
              </a:rPr>
              <a:t>universal access </a:t>
            </a:r>
            <a:r>
              <a:rPr lang="en-US" sz="2900">
                <a:solidFill>
                  <a:schemeClr val="dk1"/>
                </a:solidFill>
              </a:rPr>
              <a:t>to career pathways</a:t>
            </a:r>
            <a:endParaRPr sz="2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863934" y="2146802"/>
            <a:ext cx="6563700" cy="285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6000"/>
              <a:buFont typeface="Century Gothic"/>
              <a:buNone/>
            </a:pPr>
            <a:r>
              <a:rPr lang="en-US"/>
              <a:t>Questions and Answers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6527170d8d_0_454"/>
          <p:cNvSpPr txBox="1">
            <a:spLocks noGrp="1"/>
          </p:cNvSpPr>
          <p:nvPr>
            <p:ph type="title"/>
          </p:nvPr>
        </p:nvSpPr>
        <p:spPr>
          <a:xfrm>
            <a:off x="892025" y="1706475"/>
            <a:ext cx="8259000" cy="2852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F3864"/>
              </a:buClr>
              <a:buSzPct val="100000"/>
              <a:buFont typeface="Century Gothic"/>
              <a:buNone/>
            </a:pPr>
            <a:r>
              <a:rPr lang="en-US"/>
              <a:t>Stay Involved!</a:t>
            </a:r>
            <a:endParaRPr/>
          </a:p>
          <a:p>
            <a:pPr marL="0" lvl="0" indent="0" algn="l" rtl="0">
              <a:lnSpc>
                <a:spcPct val="90000"/>
              </a:lnSpc>
              <a:spcBef>
                <a:spcPts val="0"/>
              </a:spcBef>
              <a:spcAft>
                <a:spcPts val="0"/>
              </a:spcAft>
              <a:buClr>
                <a:srgbClr val="1F3864"/>
              </a:buClr>
              <a:buSzPct val="100000"/>
              <a:buFont typeface="Century Gothic"/>
              <a:buNone/>
            </a:pPr>
            <a:endParaRPr/>
          </a:p>
          <a:p>
            <a:pPr marL="457200" lvl="0" indent="-406399" algn="l" rtl="0">
              <a:lnSpc>
                <a:spcPct val="90000"/>
              </a:lnSpc>
              <a:spcBef>
                <a:spcPts val="0"/>
              </a:spcBef>
              <a:spcAft>
                <a:spcPts val="0"/>
              </a:spcAft>
              <a:buSzPct val="100000"/>
              <a:buChar char="●"/>
            </a:pPr>
            <a:r>
              <a:rPr lang="en-US" sz="3111"/>
              <a:t>Visit https://careereducation.gov.ca.gov</a:t>
            </a:r>
            <a:endParaRPr sz="3111"/>
          </a:p>
          <a:p>
            <a:pPr marL="457200" lvl="0" indent="-406399" algn="l" rtl="0">
              <a:lnSpc>
                <a:spcPct val="90000"/>
              </a:lnSpc>
              <a:spcBef>
                <a:spcPts val="0"/>
              </a:spcBef>
              <a:spcAft>
                <a:spcPts val="0"/>
              </a:spcAft>
              <a:buSzPct val="100000"/>
              <a:buChar char="●"/>
            </a:pPr>
            <a:r>
              <a:rPr lang="en-US" sz="3111"/>
              <a:t>Attend a regional meeting</a:t>
            </a:r>
            <a:endParaRPr sz="3111"/>
          </a:p>
          <a:p>
            <a:pPr marL="457200" lvl="0" indent="-406399" algn="l" rtl="0">
              <a:lnSpc>
                <a:spcPct val="90000"/>
              </a:lnSpc>
              <a:spcBef>
                <a:spcPts val="0"/>
              </a:spcBef>
              <a:spcAft>
                <a:spcPts val="0"/>
              </a:spcAft>
              <a:buSzPct val="100000"/>
              <a:buChar char="●"/>
            </a:pPr>
            <a:r>
              <a:rPr lang="en-US" sz="3111"/>
              <a:t>Join a meeting of the eTranscript California task force</a:t>
            </a:r>
            <a:endParaRPr sz="3111"/>
          </a:p>
          <a:p>
            <a:pPr marL="457200" lvl="0" indent="-406399" algn="l" rtl="0">
              <a:lnSpc>
                <a:spcPct val="90000"/>
              </a:lnSpc>
              <a:spcBef>
                <a:spcPts val="0"/>
              </a:spcBef>
              <a:spcAft>
                <a:spcPts val="0"/>
              </a:spcAft>
              <a:buSzPct val="100000"/>
              <a:buChar char="●"/>
            </a:pPr>
            <a:r>
              <a:rPr lang="en-US" sz="3111"/>
              <a:t>Share this presentation and the summary of preliminary concepts</a:t>
            </a:r>
            <a:endParaRPr sz="3111"/>
          </a:p>
          <a:p>
            <a:pPr marL="457200" lvl="0" indent="-406399" algn="l" rtl="0">
              <a:lnSpc>
                <a:spcPct val="90000"/>
              </a:lnSpc>
              <a:spcBef>
                <a:spcPts val="0"/>
              </a:spcBef>
              <a:spcAft>
                <a:spcPts val="0"/>
              </a:spcAft>
              <a:buSzPct val="100000"/>
              <a:buChar char="●"/>
            </a:pPr>
            <a:r>
              <a:rPr lang="en-US" sz="3111"/>
              <a:t>Reach out to our team</a:t>
            </a:r>
            <a:endParaRPr sz="311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64c2e8dd2f_0_0"/>
          <p:cNvSpPr txBox="1">
            <a:spLocks noGrp="1"/>
          </p:cNvSpPr>
          <p:nvPr>
            <p:ph type="title"/>
          </p:nvPr>
        </p:nvSpPr>
        <p:spPr>
          <a:xfrm>
            <a:off x="838200" y="89767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sz="3300"/>
              <a:t>Why We Need a Master Plan for Career Education</a:t>
            </a:r>
            <a:endParaRPr sz="3300"/>
          </a:p>
        </p:txBody>
      </p:sp>
      <p:sp>
        <p:nvSpPr>
          <p:cNvPr id="117" name="Google Shape;117;g264c2e8dd2f_0_0"/>
          <p:cNvSpPr txBox="1">
            <a:spLocks noGrp="1"/>
          </p:cNvSpPr>
          <p:nvPr>
            <p:ph type="body" idx="1"/>
          </p:nvPr>
        </p:nvSpPr>
        <p:spPr>
          <a:xfrm>
            <a:off x="838200" y="2099375"/>
            <a:ext cx="5172300" cy="45720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15000"/>
              </a:lnSpc>
              <a:spcBef>
                <a:spcPts val="1600"/>
              </a:spcBef>
              <a:spcAft>
                <a:spcPts val="0"/>
              </a:spcAft>
              <a:buSzPct val="95176"/>
              <a:buNone/>
            </a:pPr>
            <a:r>
              <a:rPr lang="en-US" sz="2840" b="1">
                <a:solidFill>
                  <a:srgbClr val="444746"/>
                </a:solidFill>
                <a:highlight>
                  <a:srgbClr val="FFFFFF"/>
                </a:highlight>
              </a:rPr>
              <a:t>We need to prepare California's students and workers—including those currently disconnected from school and jobs—for living wage, fulfilling careers.</a:t>
            </a:r>
            <a:endParaRPr sz="2840" b="1">
              <a:solidFill>
                <a:srgbClr val="444746"/>
              </a:solidFill>
              <a:highlight>
                <a:srgbClr val="FFFFFF"/>
              </a:highlight>
            </a:endParaRPr>
          </a:p>
          <a:p>
            <a:pPr marL="0" lvl="0" indent="0" algn="l" rtl="0">
              <a:lnSpc>
                <a:spcPct val="115000"/>
              </a:lnSpc>
              <a:spcBef>
                <a:spcPts val="1600"/>
              </a:spcBef>
              <a:spcAft>
                <a:spcPts val="0"/>
              </a:spcAft>
              <a:buSzPct val="95176"/>
              <a:buNone/>
            </a:pPr>
            <a:r>
              <a:rPr lang="en-US" sz="2840">
                <a:solidFill>
                  <a:srgbClr val="444746"/>
                </a:solidFill>
                <a:highlight>
                  <a:srgbClr val="FFFFFF"/>
                </a:highlight>
              </a:rPr>
              <a:t>This means creating connections between the systems that teach critical skills and that provide needed supports, so people can continue to pursue their goals throughout their lives.</a:t>
            </a:r>
            <a:endParaRPr sz="2840">
              <a:solidFill>
                <a:srgbClr val="444746"/>
              </a:solidFill>
              <a:highlight>
                <a:srgbClr val="FFFFFF"/>
              </a:highlight>
            </a:endParaRPr>
          </a:p>
          <a:p>
            <a:pPr marL="0" lvl="0" indent="0" algn="l" rtl="0">
              <a:lnSpc>
                <a:spcPct val="115000"/>
              </a:lnSpc>
              <a:spcBef>
                <a:spcPts val="1600"/>
              </a:spcBef>
              <a:spcAft>
                <a:spcPts val="0"/>
              </a:spcAft>
              <a:buSzPct val="95176"/>
              <a:buNone/>
            </a:pPr>
            <a:r>
              <a:rPr lang="en-US" sz="2840">
                <a:solidFill>
                  <a:srgbClr val="444746"/>
                </a:solidFill>
                <a:highlight>
                  <a:srgbClr val="FFFFFF"/>
                </a:highlight>
              </a:rPr>
              <a:t>By addressing the structural issues that create unequal opportunities to learn and get credit for knowledge, this approach provides all Californians with the freedom to succeed. </a:t>
            </a:r>
            <a:endParaRPr sz="2840">
              <a:solidFill>
                <a:srgbClr val="444746"/>
              </a:solidFill>
              <a:highlight>
                <a:srgbClr val="FFFFFF"/>
              </a:highlight>
            </a:endParaRPr>
          </a:p>
          <a:p>
            <a:pPr marL="0" lvl="0" indent="0" algn="l" rtl="0">
              <a:lnSpc>
                <a:spcPct val="115000"/>
              </a:lnSpc>
              <a:spcBef>
                <a:spcPts val="1600"/>
              </a:spcBef>
              <a:spcAft>
                <a:spcPts val="0"/>
              </a:spcAft>
              <a:buSzPct val="95176"/>
              <a:buNone/>
            </a:pPr>
            <a:r>
              <a:rPr lang="en-US" sz="2840">
                <a:solidFill>
                  <a:srgbClr val="444746"/>
                </a:solidFill>
                <a:highlight>
                  <a:srgbClr val="FFFFFF"/>
                </a:highlight>
              </a:rPr>
              <a:t>The Master Plan for Career Education helps to actualize the Governor’s commitment to equity, as outlined in </a:t>
            </a:r>
            <a:r>
              <a:rPr lang="en-US" sz="2800">
                <a:solidFill>
                  <a:schemeClr val="dk1"/>
                </a:solidFill>
              </a:rPr>
              <a:t>Executive Order </a:t>
            </a:r>
            <a:r>
              <a:rPr lang="en-US" sz="2800" u="sng">
                <a:solidFill>
                  <a:srgbClr val="1155CC"/>
                </a:solidFill>
                <a:hlinkClick r:id="rId3">
                  <a:extLst>
                    <a:ext uri="{A12FA001-AC4F-418D-AE19-62706E023703}">
                      <ahyp:hlinkClr xmlns:ahyp="http://schemas.microsoft.com/office/drawing/2018/hyperlinkcolor" val="tx"/>
                    </a:ext>
                  </a:extLst>
                </a:hlinkClick>
              </a:rPr>
              <a:t>N-16-22</a:t>
            </a:r>
            <a:r>
              <a:rPr lang="en-US" sz="2800">
                <a:solidFill>
                  <a:srgbClr val="444746"/>
                </a:solidFill>
                <a:highlight>
                  <a:srgbClr val="FFFFFF"/>
                </a:highlight>
              </a:rPr>
              <a:t>.</a:t>
            </a:r>
            <a:endParaRPr sz="2800">
              <a:solidFill>
                <a:srgbClr val="444746"/>
              </a:solidFill>
              <a:highlight>
                <a:srgbClr val="FFFFFF"/>
              </a:highlight>
            </a:endParaRPr>
          </a:p>
          <a:p>
            <a:pPr marL="0" lvl="0" indent="0" algn="l" rtl="0">
              <a:lnSpc>
                <a:spcPct val="100000"/>
              </a:lnSpc>
              <a:spcBef>
                <a:spcPts val="1600"/>
              </a:spcBef>
              <a:spcAft>
                <a:spcPts val="0"/>
              </a:spcAft>
              <a:buSzPct val="108120"/>
              <a:buNone/>
            </a:pPr>
            <a:endParaRPr>
              <a:solidFill>
                <a:schemeClr val="dk1"/>
              </a:solidFill>
            </a:endParaRPr>
          </a:p>
        </p:txBody>
      </p:sp>
      <p:pic>
        <p:nvPicPr>
          <p:cNvPr id="118" name="Google Shape;118;g264c2e8dd2f_0_0"/>
          <p:cNvPicPr preferRelativeResize="0"/>
          <p:nvPr/>
        </p:nvPicPr>
        <p:blipFill rotWithShape="1">
          <a:blip r:embed="rId4">
            <a:alphaModFix/>
          </a:blip>
          <a:srcRect/>
          <a:stretch/>
        </p:blipFill>
        <p:spPr>
          <a:xfrm>
            <a:off x="6370149" y="2423663"/>
            <a:ext cx="4802601" cy="32008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6527170d8d_0_0"/>
          <p:cNvSpPr txBox="1">
            <a:spLocks noGrp="1"/>
          </p:cNvSpPr>
          <p:nvPr>
            <p:ph type="title"/>
          </p:nvPr>
        </p:nvSpPr>
        <p:spPr>
          <a:xfrm>
            <a:off x="838200" y="89767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a:t>Developing the Preliminary Concepts</a:t>
            </a:r>
            <a:endParaRPr/>
          </a:p>
        </p:txBody>
      </p:sp>
      <p:sp>
        <p:nvSpPr>
          <p:cNvPr id="125" name="Google Shape;125;g26527170d8d_0_0"/>
          <p:cNvSpPr txBox="1">
            <a:spLocks noGrp="1"/>
          </p:cNvSpPr>
          <p:nvPr>
            <p:ph type="body" idx="1"/>
          </p:nvPr>
        </p:nvSpPr>
        <p:spPr>
          <a:xfrm>
            <a:off x="838200" y="2099376"/>
            <a:ext cx="10515600" cy="4572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0"/>
              </a:spcBef>
              <a:spcAft>
                <a:spcPts val="0"/>
              </a:spcAft>
              <a:buSzPct val="100000"/>
              <a:buNone/>
            </a:pPr>
            <a:r>
              <a:rPr lang="en-US">
                <a:solidFill>
                  <a:srgbClr val="262626"/>
                </a:solidFill>
              </a:rPr>
              <a:t>These ideas are based on:</a:t>
            </a:r>
            <a:endParaRPr>
              <a:solidFill>
                <a:srgbClr val="262626"/>
              </a:solidFill>
            </a:endParaRPr>
          </a:p>
          <a:p>
            <a:pPr marL="0" lvl="0" indent="0" algn="l" rtl="0">
              <a:lnSpc>
                <a:spcPct val="115000"/>
              </a:lnSpc>
              <a:spcBef>
                <a:spcPts val="0"/>
              </a:spcBef>
              <a:spcAft>
                <a:spcPts val="0"/>
              </a:spcAft>
              <a:buSzPct val="100000"/>
              <a:buNone/>
            </a:pPr>
            <a:endParaRPr>
              <a:solidFill>
                <a:srgbClr val="262626"/>
              </a:solidFill>
            </a:endParaRPr>
          </a:p>
          <a:p>
            <a:pPr marL="457200" lvl="0" indent="-363537" algn="l" rtl="0">
              <a:lnSpc>
                <a:spcPct val="115000"/>
              </a:lnSpc>
              <a:spcBef>
                <a:spcPts val="0"/>
              </a:spcBef>
              <a:spcAft>
                <a:spcPts val="0"/>
              </a:spcAft>
              <a:buClr>
                <a:srgbClr val="262626"/>
              </a:buClr>
              <a:buSzPct val="100000"/>
              <a:buChar char="●"/>
            </a:pPr>
            <a:r>
              <a:rPr lang="en-US">
                <a:solidFill>
                  <a:srgbClr val="26262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Written recommendations from the agencies named in Executive Order N-11-23</a:t>
            </a:r>
            <a:endParaRPr>
              <a:solidFill>
                <a:srgbClr val="262626"/>
              </a:solidFill>
            </a:endParaRPr>
          </a:p>
          <a:p>
            <a:pPr marL="457200" lvl="0" indent="-363537" algn="l" rtl="0">
              <a:lnSpc>
                <a:spcPct val="115000"/>
              </a:lnSpc>
              <a:spcBef>
                <a:spcPts val="0"/>
              </a:spcBef>
              <a:spcAft>
                <a:spcPts val="0"/>
              </a:spcAft>
              <a:buClr>
                <a:srgbClr val="262626"/>
              </a:buClr>
              <a:buSzPct val="100000"/>
              <a:buChar char="●"/>
            </a:pPr>
            <a:r>
              <a:rPr lang="en-US">
                <a:solidFill>
                  <a:srgbClr val="262626"/>
                </a:solidFill>
              </a:rPr>
              <a:t>Written public input</a:t>
            </a:r>
            <a:endParaRPr>
              <a:solidFill>
                <a:srgbClr val="262626"/>
              </a:solidFill>
            </a:endParaRPr>
          </a:p>
          <a:p>
            <a:pPr marL="457200" lvl="0" indent="-363537" algn="l" rtl="0">
              <a:lnSpc>
                <a:spcPct val="115000"/>
              </a:lnSpc>
              <a:spcBef>
                <a:spcPts val="0"/>
              </a:spcBef>
              <a:spcAft>
                <a:spcPts val="0"/>
              </a:spcAft>
              <a:buClr>
                <a:srgbClr val="262626"/>
              </a:buClr>
              <a:buSzPct val="100000"/>
              <a:buChar char="●"/>
            </a:pPr>
            <a:r>
              <a:rPr lang="en-US">
                <a:solidFill>
                  <a:srgbClr val="262626"/>
                </a:solidFill>
              </a:rPr>
              <a:t>Recommendations on similar topics such as the California State Plan for Career Education and the Student Transfer Achievement Reform Act</a:t>
            </a:r>
            <a:endParaRPr>
              <a:solidFill>
                <a:srgbClr val="262626"/>
              </a:solidFill>
            </a:endParaRPr>
          </a:p>
          <a:p>
            <a:pPr marL="457200" lvl="0" indent="-363537" algn="l" rtl="0">
              <a:lnSpc>
                <a:spcPct val="115000"/>
              </a:lnSpc>
              <a:spcBef>
                <a:spcPts val="0"/>
              </a:spcBef>
              <a:spcAft>
                <a:spcPts val="0"/>
              </a:spcAft>
              <a:buClr>
                <a:srgbClr val="262626"/>
              </a:buClr>
              <a:buSzPct val="100000"/>
              <a:buChar char="●"/>
            </a:pPr>
            <a:r>
              <a:rPr lang="en-US">
                <a:solidFill>
                  <a:srgbClr val="262626"/>
                </a:solidFill>
              </a:rPr>
              <a:t>More than 30 interviews with interest holders </a:t>
            </a:r>
            <a:endParaRPr>
              <a:solidFill>
                <a:srgbClr val="262626"/>
              </a:solidFill>
            </a:endParaRPr>
          </a:p>
          <a:p>
            <a:pPr marL="0" lvl="0" indent="0" algn="l" rtl="0">
              <a:lnSpc>
                <a:spcPct val="115000"/>
              </a:lnSpc>
              <a:spcBef>
                <a:spcPts val="0"/>
              </a:spcBef>
              <a:spcAft>
                <a:spcPts val="0"/>
              </a:spcAft>
              <a:buNone/>
            </a:pPr>
            <a:endParaRPr>
              <a:solidFill>
                <a:srgbClr val="262626"/>
              </a:solidFill>
            </a:endParaRPr>
          </a:p>
          <a:p>
            <a:pPr marL="0" lvl="0" indent="0" algn="l" rtl="0">
              <a:lnSpc>
                <a:spcPct val="115000"/>
              </a:lnSpc>
              <a:spcBef>
                <a:spcPts val="0"/>
              </a:spcBef>
              <a:spcAft>
                <a:spcPts val="0"/>
              </a:spcAft>
              <a:buNone/>
            </a:pPr>
            <a:r>
              <a:rPr lang="en-US">
                <a:solidFill>
                  <a:srgbClr val="262626"/>
                </a:solidFill>
              </a:rPr>
              <a:t>The preliminary ideas are available in a document on the Career Education website: https://careereducation.gov.ca.gov/</a:t>
            </a:r>
            <a:endParaRPr>
              <a:solidFill>
                <a:srgbClr val="262626"/>
              </a:solidFill>
            </a:endParaRPr>
          </a:p>
          <a:p>
            <a:pPr marL="0" lvl="0" indent="0" algn="l" rtl="0">
              <a:lnSpc>
                <a:spcPct val="100000"/>
              </a:lnSpc>
              <a:spcBef>
                <a:spcPts val="1600"/>
              </a:spcBef>
              <a:spcAft>
                <a:spcPts val="0"/>
              </a:spcAft>
              <a:buSzPct val="10812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g264bfd5010e_0_0"/>
          <p:cNvGrpSpPr/>
          <p:nvPr/>
        </p:nvGrpSpPr>
        <p:grpSpPr>
          <a:xfrm>
            <a:off x="2135474" y="400019"/>
            <a:ext cx="9133898" cy="2327480"/>
            <a:chOff x="3721765" y="946003"/>
            <a:chExt cx="6835726" cy="1193579"/>
          </a:xfrm>
        </p:grpSpPr>
        <p:grpSp>
          <p:nvGrpSpPr>
            <p:cNvPr id="132" name="Google Shape;132;g264bfd5010e_0_0"/>
            <p:cNvGrpSpPr/>
            <p:nvPr/>
          </p:nvGrpSpPr>
          <p:grpSpPr>
            <a:xfrm>
              <a:off x="4732925" y="1140987"/>
              <a:ext cx="529800" cy="998596"/>
              <a:chOff x="4318975" y="1083450"/>
              <a:chExt cx="529800" cy="591305"/>
            </a:xfrm>
          </p:grpSpPr>
          <p:sp>
            <p:nvSpPr>
              <p:cNvPr id="133" name="Google Shape;133;g264bfd5010e_0_0"/>
              <p:cNvSpPr/>
              <p:nvPr/>
            </p:nvSpPr>
            <p:spPr>
              <a:xfrm>
                <a:off x="4517129" y="1083455"/>
                <a:ext cx="133500" cy="591300"/>
              </a:xfrm>
              <a:prstGeom prst="rect">
                <a:avLst/>
              </a:prstGeom>
              <a:solidFill>
                <a:srgbClr val="840D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34" name="Google Shape;134;g264bfd5010e_0_0"/>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35" name="Google Shape;135;g264bfd5010e_0_0"/>
            <p:cNvSpPr txBox="1"/>
            <p:nvPr/>
          </p:nvSpPr>
          <p:spPr>
            <a:xfrm>
              <a:off x="5343500" y="946003"/>
              <a:ext cx="2728200" cy="276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rgbClr val="840D35"/>
                  </a:solidFill>
                  <a:latin typeface="Century Gothic"/>
                  <a:ea typeface="Century Gothic"/>
                  <a:cs typeface="Century Gothic"/>
                  <a:sym typeface="Century Gothic"/>
                </a:rPr>
                <a:t>Developing Big Ideas</a:t>
              </a:r>
              <a:endParaRPr sz="1500" b="1">
                <a:solidFill>
                  <a:srgbClr val="840D35"/>
                </a:solidFill>
                <a:latin typeface="Century Gothic"/>
                <a:ea typeface="Century Gothic"/>
                <a:cs typeface="Century Gothic"/>
                <a:sym typeface="Century Gothic"/>
              </a:endParaRPr>
            </a:p>
          </p:txBody>
        </p:sp>
        <p:sp>
          <p:nvSpPr>
            <p:cNvPr id="136" name="Google Shape;136;g264bfd5010e_0_0"/>
            <p:cNvSpPr txBox="1"/>
            <p:nvPr/>
          </p:nvSpPr>
          <p:spPr>
            <a:xfrm>
              <a:off x="5343492" y="1222250"/>
              <a:ext cx="5214000" cy="410700"/>
            </a:xfrm>
            <a:prstGeom prst="rect">
              <a:avLst/>
            </a:prstGeom>
            <a:noFill/>
            <a:ln>
              <a:noFill/>
            </a:ln>
          </p:spPr>
          <p:txBody>
            <a:bodyPr spcFirstLastPara="1" wrap="square" lIns="121900" tIns="121900" rIns="121900" bIns="121900" anchor="t" anchorCtr="0">
              <a:noAutofit/>
            </a:bodyPr>
            <a:lstStyle/>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Read a summary of the preliminary ideas </a:t>
              </a:r>
              <a:endParaRPr sz="1100">
                <a:solidFill>
                  <a:srgbClr val="840D35"/>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Share a recording of this webinar </a:t>
              </a:r>
              <a:endParaRPr sz="1100">
                <a:solidFill>
                  <a:srgbClr val="840D35"/>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Attend the eTranscript California Task Force Meetings </a:t>
              </a:r>
              <a:endParaRPr sz="1100">
                <a:solidFill>
                  <a:srgbClr val="840D35"/>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Attend a regional meeting</a:t>
              </a:r>
              <a:endParaRPr sz="1100">
                <a:solidFill>
                  <a:srgbClr val="840D35"/>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Submit written comments</a:t>
              </a:r>
              <a:endParaRPr sz="1100">
                <a:solidFill>
                  <a:srgbClr val="840D35"/>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Invite Governor’s Office representatives to meet with your community or organization </a:t>
              </a:r>
              <a:endParaRPr sz="1100">
                <a:solidFill>
                  <a:srgbClr val="840D35"/>
                </a:solidFill>
                <a:latin typeface="Century Gothic"/>
                <a:ea typeface="Century Gothic"/>
                <a:cs typeface="Century Gothic"/>
                <a:sym typeface="Century Gothic"/>
              </a:endParaRPr>
            </a:p>
          </p:txBody>
        </p:sp>
        <p:sp>
          <p:nvSpPr>
            <p:cNvPr id="137" name="Google Shape;137;g264bfd5010e_0_0"/>
            <p:cNvSpPr txBox="1"/>
            <p:nvPr/>
          </p:nvSpPr>
          <p:spPr>
            <a:xfrm>
              <a:off x="3721765" y="973699"/>
              <a:ext cx="1014000" cy="3468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0"/>
                </a:spcAft>
                <a:buNone/>
              </a:pPr>
              <a:r>
                <a:rPr lang="en-US" sz="1200">
                  <a:solidFill>
                    <a:srgbClr val="840D35"/>
                  </a:solidFill>
                  <a:latin typeface="Century Gothic"/>
                  <a:ea typeface="Century Gothic"/>
                  <a:cs typeface="Century Gothic"/>
                  <a:sym typeface="Century Gothic"/>
                </a:rPr>
                <a:t>January-June</a:t>
              </a:r>
              <a:endParaRPr sz="1200">
                <a:solidFill>
                  <a:srgbClr val="840D35"/>
                </a:solidFill>
                <a:latin typeface="Century Gothic"/>
                <a:ea typeface="Century Gothic"/>
                <a:cs typeface="Century Gothic"/>
                <a:sym typeface="Century Gothic"/>
              </a:endParaRPr>
            </a:p>
          </p:txBody>
        </p:sp>
      </p:grpSp>
      <p:grpSp>
        <p:nvGrpSpPr>
          <p:cNvPr id="138" name="Google Shape;138;g264bfd5010e_0_0"/>
          <p:cNvGrpSpPr/>
          <p:nvPr/>
        </p:nvGrpSpPr>
        <p:grpSpPr>
          <a:xfrm>
            <a:off x="2066274" y="2351716"/>
            <a:ext cx="9087649" cy="2327299"/>
            <a:chOff x="3669977" y="946003"/>
            <a:chExt cx="6801115" cy="1193487"/>
          </a:xfrm>
        </p:grpSpPr>
        <p:grpSp>
          <p:nvGrpSpPr>
            <p:cNvPr id="139" name="Google Shape;139;g264bfd5010e_0_0"/>
            <p:cNvGrpSpPr/>
            <p:nvPr/>
          </p:nvGrpSpPr>
          <p:grpSpPr>
            <a:xfrm>
              <a:off x="4732925" y="1140987"/>
              <a:ext cx="529800" cy="998503"/>
              <a:chOff x="4318975" y="1083450"/>
              <a:chExt cx="529800" cy="591250"/>
            </a:xfrm>
          </p:grpSpPr>
          <p:sp>
            <p:nvSpPr>
              <p:cNvPr id="140" name="Google Shape;140;g264bfd5010e_0_0"/>
              <p:cNvSpPr/>
              <p:nvPr/>
            </p:nvSpPr>
            <p:spPr>
              <a:xfrm>
                <a:off x="4517125" y="1086100"/>
                <a:ext cx="133500" cy="588600"/>
              </a:xfrm>
              <a:prstGeom prst="rect">
                <a:avLst/>
              </a:prstGeom>
              <a:solidFill>
                <a:srgbClr val="840D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41" name="Google Shape;141;g264bfd5010e_0_0"/>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42" name="Google Shape;142;g264bfd5010e_0_0"/>
            <p:cNvSpPr txBox="1"/>
            <p:nvPr/>
          </p:nvSpPr>
          <p:spPr>
            <a:xfrm>
              <a:off x="5343500" y="946003"/>
              <a:ext cx="2728200" cy="276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rgbClr val="840D35"/>
                  </a:solidFill>
                  <a:latin typeface="Century Gothic"/>
                  <a:ea typeface="Century Gothic"/>
                  <a:cs typeface="Century Gothic"/>
                  <a:sym typeface="Century Gothic"/>
                </a:rPr>
                <a:t>Refining Recommendations</a:t>
              </a:r>
              <a:endParaRPr sz="1500" b="1">
                <a:solidFill>
                  <a:srgbClr val="840D35"/>
                </a:solidFill>
                <a:latin typeface="Century Gothic"/>
                <a:ea typeface="Century Gothic"/>
                <a:cs typeface="Century Gothic"/>
                <a:sym typeface="Century Gothic"/>
              </a:endParaRPr>
            </a:p>
          </p:txBody>
        </p:sp>
        <p:sp>
          <p:nvSpPr>
            <p:cNvPr id="143" name="Google Shape;143;g264bfd5010e_0_0"/>
            <p:cNvSpPr txBox="1"/>
            <p:nvPr/>
          </p:nvSpPr>
          <p:spPr>
            <a:xfrm>
              <a:off x="5343491" y="1222252"/>
              <a:ext cx="5127600" cy="410700"/>
            </a:xfrm>
            <a:prstGeom prst="rect">
              <a:avLst/>
            </a:prstGeom>
            <a:noFill/>
            <a:ln>
              <a:noFill/>
            </a:ln>
          </p:spPr>
          <p:txBody>
            <a:bodyPr spcFirstLastPara="1" wrap="square" lIns="121900" tIns="121900" rIns="121900" bIns="121900" anchor="t" anchorCtr="0">
              <a:noAutofit/>
            </a:bodyPr>
            <a:lstStyle/>
            <a:p>
              <a:pPr marL="457200" lvl="0" indent="-311150" algn="l" rtl="0">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Join an advisory group (Students &amp; Families, Educators, Workforce Development Entities, Labor &amp; Industry, and Policymakers &amp; Advocates)</a:t>
              </a:r>
              <a:endParaRPr sz="1100">
                <a:solidFill>
                  <a:srgbClr val="840D35"/>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Attend advisory group meetings</a:t>
              </a:r>
              <a:endParaRPr sz="1100">
                <a:solidFill>
                  <a:srgbClr val="840D35"/>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Submit written comments</a:t>
              </a:r>
              <a:endParaRPr sz="1100">
                <a:solidFill>
                  <a:srgbClr val="840D35"/>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Invite Governor’s office representatives to meet with your community or organization </a:t>
              </a:r>
              <a:endParaRPr sz="1100">
                <a:solidFill>
                  <a:srgbClr val="840D35"/>
                </a:solidFill>
                <a:latin typeface="Century Gothic"/>
                <a:ea typeface="Century Gothic"/>
                <a:cs typeface="Century Gothic"/>
                <a:sym typeface="Century Gothic"/>
              </a:endParaRPr>
            </a:p>
          </p:txBody>
        </p:sp>
        <p:sp>
          <p:nvSpPr>
            <p:cNvPr id="144" name="Google Shape;144;g264bfd5010e_0_0"/>
            <p:cNvSpPr txBox="1"/>
            <p:nvPr/>
          </p:nvSpPr>
          <p:spPr>
            <a:xfrm>
              <a:off x="3669977" y="973688"/>
              <a:ext cx="1065900" cy="3468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0"/>
                </a:spcAft>
                <a:buNone/>
              </a:pPr>
              <a:r>
                <a:rPr lang="en-US" sz="1200">
                  <a:solidFill>
                    <a:srgbClr val="840D35"/>
                  </a:solidFill>
                  <a:latin typeface="Century Gothic"/>
                  <a:ea typeface="Century Gothic"/>
                  <a:cs typeface="Century Gothic"/>
                  <a:sym typeface="Century Gothic"/>
                </a:rPr>
                <a:t>July-September</a:t>
              </a:r>
              <a:endParaRPr sz="1200">
                <a:solidFill>
                  <a:srgbClr val="840D35"/>
                </a:solidFill>
                <a:latin typeface="Century Gothic"/>
                <a:ea typeface="Century Gothic"/>
                <a:cs typeface="Century Gothic"/>
                <a:sym typeface="Century Gothic"/>
              </a:endParaRPr>
            </a:p>
          </p:txBody>
        </p:sp>
      </p:grpSp>
      <p:grpSp>
        <p:nvGrpSpPr>
          <p:cNvPr id="145" name="Google Shape;145;g264bfd5010e_0_0"/>
          <p:cNvGrpSpPr/>
          <p:nvPr/>
        </p:nvGrpSpPr>
        <p:grpSpPr>
          <a:xfrm>
            <a:off x="1720299" y="4300489"/>
            <a:ext cx="9433615" cy="1339551"/>
            <a:chOff x="3411052" y="946003"/>
            <a:chExt cx="7060032" cy="686949"/>
          </a:xfrm>
        </p:grpSpPr>
        <p:grpSp>
          <p:nvGrpSpPr>
            <p:cNvPr id="146" name="Google Shape;146;g264bfd5010e_0_0"/>
            <p:cNvGrpSpPr/>
            <p:nvPr/>
          </p:nvGrpSpPr>
          <p:grpSpPr>
            <a:xfrm>
              <a:off x="4732925" y="1142460"/>
              <a:ext cx="529800" cy="441244"/>
              <a:chOff x="4318975" y="1084322"/>
              <a:chExt cx="529800" cy="261277"/>
            </a:xfrm>
          </p:grpSpPr>
          <p:sp>
            <p:nvSpPr>
              <p:cNvPr id="147" name="Google Shape;147;g264bfd5010e_0_0"/>
              <p:cNvSpPr/>
              <p:nvPr/>
            </p:nvSpPr>
            <p:spPr>
              <a:xfrm>
                <a:off x="4517122" y="1086099"/>
                <a:ext cx="131400" cy="259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48" name="Google Shape;148;g264bfd5010e_0_0"/>
              <p:cNvCxnSpPr/>
              <p:nvPr/>
            </p:nvCxnSpPr>
            <p:spPr>
              <a:xfrm rot="10800000">
                <a:off x="4318975" y="1084322"/>
                <a:ext cx="529800" cy="0"/>
              </a:xfrm>
              <a:prstGeom prst="straightConnector1">
                <a:avLst/>
              </a:prstGeom>
              <a:noFill/>
              <a:ln w="9525" cap="flat" cmpd="sng">
                <a:solidFill>
                  <a:schemeClr val="accent2"/>
                </a:solidFill>
                <a:prstDash val="solid"/>
                <a:round/>
                <a:headEnd type="none" w="sm" len="sm"/>
                <a:tailEnd type="none" w="sm" len="sm"/>
              </a:ln>
            </p:spPr>
          </p:cxnSp>
        </p:grpSp>
        <p:sp>
          <p:nvSpPr>
            <p:cNvPr id="149" name="Google Shape;149;g264bfd5010e_0_0"/>
            <p:cNvSpPr txBox="1"/>
            <p:nvPr/>
          </p:nvSpPr>
          <p:spPr>
            <a:xfrm>
              <a:off x="5343500" y="946003"/>
              <a:ext cx="2728200" cy="276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chemeClr val="accent2"/>
                  </a:solidFill>
                  <a:latin typeface="Century Gothic"/>
                  <a:ea typeface="Century Gothic"/>
                  <a:cs typeface="Century Gothic"/>
                  <a:sym typeface="Century Gothic"/>
                </a:rPr>
                <a:t>Taking Action on the Plan</a:t>
              </a:r>
              <a:endParaRPr sz="1500" b="1">
                <a:solidFill>
                  <a:schemeClr val="accent2"/>
                </a:solidFill>
                <a:latin typeface="Century Gothic"/>
                <a:ea typeface="Century Gothic"/>
                <a:cs typeface="Century Gothic"/>
                <a:sym typeface="Century Gothic"/>
              </a:endParaRPr>
            </a:p>
          </p:txBody>
        </p:sp>
        <p:sp>
          <p:nvSpPr>
            <p:cNvPr id="150" name="Google Shape;150;g264bfd5010e_0_0"/>
            <p:cNvSpPr txBox="1"/>
            <p:nvPr/>
          </p:nvSpPr>
          <p:spPr>
            <a:xfrm>
              <a:off x="5343484" y="1222253"/>
              <a:ext cx="5127600" cy="410700"/>
            </a:xfrm>
            <a:prstGeom prst="rect">
              <a:avLst/>
            </a:prstGeom>
            <a:noFill/>
            <a:ln>
              <a:noFill/>
            </a:ln>
          </p:spPr>
          <p:txBody>
            <a:bodyPr spcFirstLastPara="1" wrap="square" lIns="121900" tIns="121900" rIns="121900" bIns="121900" anchor="t" anchorCtr="0">
              <a:noAutofit/>
            </a:bodyPr>
            <a:lstStyle/>
            <a:p>
              <a:pPr marL="457200" lvl="0" indent="-311150" algn="l" rtl="0">
                <a:lnSpc>
                  <a:spcPct val="115000"/>
                </a:lnSpc>
                <a:spcBef>
                  <a:spcPts val="0"/>
                </a:spcBef>
                <a:spcAft>
                  <a:spcPts val="0"/>
                </a:spcAft>
                <a:buClr>
                  <a:schemeClr val="accent2"/>
                </a:buClr>
                <a:buSzPts val="1300"/>
                <a:buFont typeface="Century Gothic"/>
                <a:buChar char="●"/>
              </a:pPr>
              <a:r>
                <a:rPr lang="en-US" sz="1100">
                  <a:solidFill>
                    <a:schemeClr val="accent2"/>
                  </a:solidFill>
                  <a:latin typeface="Century Gothic"/>
                  <a:ea typeface="Century Gothic"/>
                  <a:cs typeface="Century Gothic"/>
                  <a:sym typeface="Century Gothic"/>
                </a:rPr>
                <a:t>Disseminate the Master Plan on Career Education</a:t>
              </a:r>
              <a:endParaRPr sz="1100">
                <a:solidFill>
                  <a:schemeClr val="accent2"/>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chemeClr val="accent2"/>
                </a:buClr>
                <a:buSzPts val="1300"/>
                <a:buFont typeface="Century Gothic"/>
                <a:buChar char="●"/>
              </a:pPr>
              <a:r>
                <a:rPr lang="en-US" sz="1100">
                  <a:solidFill>
                    <a:schemeClr val="accent2"/>
                  </a:solidFill>
                  <a:latin typeface="Century Gothic"/>
                  <a:ea typeface="Century Gothic"/>
                  <a:cs typeface="Century Gothic"/>
                  <a:sym typeface="Century Gothic"/>
                </a:rPr>
                <a:t>Review resources intended to support implementation</a:t>
              </a:r>
              <a:endParaRPr sz="1100">
                <a:solidFill>
                  <a:schemeClr val="accent2"/>
                </a:solidFill>
                <a:latin typeface="Century Gothic"/>
                <a:ea typeface="Century Gothic"/>
                <a:cs typeface="Century Gothic"/>
                <a:sym typeface="Century Gothic"/>
              </a:endParaRPr>
            </a:p>
          </p:txBody>
        </p:sp>
        <p:sp>
          <p:nvSpPr>
            <p:cNvPr id="151" name="Google Shape;151;g264bfd5010e_0_0"/>
            <p:cNvSpPr txBox="1"/>
            <p:nvPr/>
          </p:nvSpPr>
          <p:spPr>
            <a:xfrm>
              <a:off x="3411052" y="973689"/>
              <a:ext cx="1324500" cy="3468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0"/>
                </a:spcAft>
                <a:buNone/>
              </a:pPr>
              <a:r>
                <a:rPr lang="en-US" sz="1200">
                  <a:solidFill>
                    <a:srgbClr val="ED7D31"/>
                  </a:solidFill>
                  <a:latin typeface="Century Gothic"/>
                  <a:ea typeface="Century Gothic"/>
                  <a:cs typeface="Century Gothic"/>
                  <a:sym typeface="Century Gothic"/>
                </a:rPr>
                <a:t>October-November</a:t>
              </a:r>
              <a:endParaRPr sz="1200">
                <a:solidFill>
                  <a:srgbClr val="ED7D31"/>
                </a:solidFill>
                <a:latin typeface="Century Gothic"/>
                <a:ea typeface="Century Gothic"/>
                <a:cs typeface="Century Gothic"/>
                <a:sym typeface="Century Gothic"/>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527170d8d_0_459"/>
          <p:cNvSpPr txBox="1">
            <a:spLocks noGrp="1"/>
          </p:cNvSpPr>
          <p:nvPr>
            <p:ph type="title"/>
          </p:nvPr>
        </p:nvSpPr>
        <p:spPr>
          <a:xfrm>
            <a:off x="838200" y="89767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sz="3300"/>
              <a:t>Upcoming Regional Meetings</a:t>
            </a:r>
            <a:endParaRPr sz="3300"/>
          </a:p>
        </p:txBody>
      </p:sp>
      <p:sp>
        <p:nvSpPr>
          <p:cNvPr id="158" name="Google Shape;158;g26527170d8d_0_459"/>
          <p:cNvSpPr txBox="1">
            <a:spLocks noGrp="1"/>
          </p:cNvSpPr>
          <p:nvPr>
            <p:ph type="body" idx="1"/>
          </p:nvPr>
        </p:nvSpPr>
        <p:spPr>
          <a:xfrm>
            <a:off x="838200" y="1889651"/>
            <a:ext cx="10515600" cy="4572000"/>
          </a:xfrm>
          <a:prstGeom prst="rect">
            <a:avLst/>
          </a:prstGeom>
          <a:noFill/>
          <a:ln>
            <a:noFill/>
          </a:ln>
        </p:spPr>
        <p:txBody>
          <a:bodyPr spcFirstLastPara="1" wrap="square" lIns="91425" tIns="45700" rIns="91425" bIns="45700" anchor="t" anchorCtr="0">
            <a:normAutofit lnSpcReduction="10000"/>
          </a:bodyPr>
          <a:lstStyle/>
          <a:p>
            <a:pPr marL="457200" lvl="0" indent="-387350" algn="l" rtl="0">
              <a:lnSpc>
                <a:spcPct val="100000"/>
              </a:lnSpc>
              <a:spcBef>
                <a:spcPts val="1600"/>
              </a:spcBef>
              <a:spcAft>
                <a:spcPts val="0"/>
              </a:spcAft>
              <a:buClr>
                <a:schemeClr val="dk1"/>
              </a:buClr>
              <a:buSzPts val="2500"/>
              <a:buChar char="●"/>
            </a:pPr>
            <a:r>
              <a:rPr lang="en-US" b="1">
                <a:solidFill>
                  <a:schemeClr val="dk1"/>
                </a:solidFill>
              </a:rPr>
              <a:t>Southern Border: March 1, El Centro </a:t>
            </a:r>
            <a:endParaRPr b="1">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Los Angeles &amp; Orange County: Week of 3/4</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Inland Empire: Week of 3/11</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Kern County, Central San Joaquin &amp; Central Coast: Week of 3/18</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North San Joaquin Valley &amp; Eastern Sierra: Week of 4/8</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Far North and Redwood Coast: Week of 4/15</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San Francisco Bay Area &amp; Capitol Region: Week of 4/22</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Virtual design session: Week of 4/29</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00000"/>
              </a:lnSpc>
              <a:spcBef>
                <a:spcPts val="1600"/>
              </a:spcBef>
              <a:spcAft>
                <a:spcPts val="0"/>
              </a:spcAft>
              <a:buSzPts val="2703"/>
              <a:buNone/>
            </a:pPr>
            <a:r>
              <a:rPr lang="en-US">
                <a:solidFill>
                  <a:schemeClr val="dk1"/>
                </a:solidFill>
              </a:rPr>
              <a:t>Specific dates and registration links will be posted to </a:t>
            </a:r>
            <a:r>
              <a:rPr lang="en-US" u="sng">
                <a:solidFill>
                  <a:schemeClr val="dk1"/>
                </a:solidFill>
                <a:hlinkClick r:id="rId3">
                  <a:extLst>
                    <a:ext uri="{A12FA001-AC4F-418D-AE19-62706E023703}">
                      <ahyp:hlinkClr xmlns:ahyp="http://schemas.microsoft.com/office/drawing/2018/hyperlinkcolor" val="tx"/>
                    </a:ext>
                  </a:extLst>
                </a:hlinkClick>
              </a:rPr>
              <a:t>https://careereducation.gov.ca.gov/</a:t>
            </a:r>
            <a:r>
              <a:rPr lang="en-US">
                <a:solidFill>
                  <a:schemeClr val="dk1"/>
                </a:solidFill>
              </a:rPr>
              <a:t> shortly, as they are finalized.</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b115d61fc7_0_4"/>
          <p:cNvSpPr txBox="1">
            <a:spLocks noGrp="1"/>
          </p:cNvSpPr>
          <p:nvPr>
            <p:ph type="title"/>
          </p:nvPr>
        </p:nvSpPr>
        <p:spPr>
          <a:xfrm>
            <a:off x="838200" y="89767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5B9F"/>
              </a:buClr>
              <a:buSzPts val="4000"/>
              <a:buFont typeface="Century Gothic"/>
              <a:buNone/>
            </a:pPr>
            <a:r>
              <a:rPr lang="en-US" sz="3300"/>
              <a:t>eTranscript California Task Force</a:t>
            </a:r>
            <a:endParaRPr sz="3300"/>
          </a:p>
        </p:txBody>
      </p:sp>
      <p:sp>
        <p:nvSpPr>
          <p:cNvPr id="165" name="Google Shape;165;g2b115d61fc7_0_4"/>
          <p:cNvSpPr txBox="1">
            <a:spLocks noGrp="1"/>
          </p:cNvSpPr>
          <p:nvPr>
            <p:ph type="body" idx="1"/>
          </p:nvPr>
        </p:nvSpPr>
        <p:spPr>
          <a:xfrm>
            <a:off x="838200" y="1889651"/>
            <a:ext cx="10515600" cy="4572000"/>
          </a:xfrm>
          <a:prstGeom prst="rect">
            <a:avLst/>
          </a:prstGeom>
          <a:noFill/>
          <a:ln>
            <a:noFill/>
          </a:ln>
        </p:spPr>
        <p:txBody>
          <a:bodyPr spcFirstLastPara="1" wrap="square" lIns="91425" tIns="45700" rIns="91425" bIns="45700" anchor="t" anchorCtr="0">
            <a:normAutofit/>
          </a:bodyPr>
          <a:lstStyle/>
          <a:p>
            <a:pPr marL="457200" lvl="0" indent="-387350" algn="l" rtl="0">
              <a:spcBef>
                <a:spcPts val="0"/>
              </a:spcBef>
              <a:spcAft>
                <a:spcPts val="0"/>
              </a:spcAft>
              <a:buClr>
                <a:schemeClr val="dk1"/>
              </a:buClr>
              <a:buSzPts val="2500"/>
              <a:buChar char="●"/>
            </a:pPr>
            <a:r>
              <a:rPr lang="en-US">
                <a:solidFill>
                  <a:schemeClr val="dk1"/>
                </a:solidFill>
              </a:rPr>
              <a:t>Identifying ways to scale existing transcript services for academic purposes and identifying key characteristics for a tool that could be used for skills based hiring</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Meetings held monthly on Zoom</a:t>
            </a:r>
            <a:endParaRPr>
              <a:solidFill>
                <a:schemeClr val="dk1"/>
              </a:solidFill>
            </a:endParaRPr>
          </a:p>
          <a:p>
            <a:pPr marL="457200" lvl="0" indent="-387350" algn="l" rtl="0">
              <a:spcBef>
                <a:spcPts val="0"/>
              </a:spcBef>
              <a:spcAft>
                <a:spcPts val="0"/>
              </a:spcAft>
              <a:buClr>
                <a:schemeClr val="dk1"/>
              </a:buClr>
              <a:buSzPts val="2500"/>
              <a:buChar char="●"/>
            </a:pPr>
            <a:r>
              <a:rPr lang="en-US">
                <a:solidFill>
                  <a:schemeClr val="dk1"/>
                </a:solidFill>
              </a:rPr>
              <a:t>Find out more at: https://c2c.ca.gov/meetings/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Note: The first meeting was last week. A recording and a short background paper are posted on the website.</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6527170d8d_0_13"/>
          <p:cNvSpPr txBox="1">
            <a:spLocks noGrp="1"/>
          </p:cNvSpPr>
          <p:nvPr>
            <p:ph type="title"/>
          </p:nvPr>
        </p:nvSpPr>
        <p:spPr>
          <a:xfrm>
            <a:off x="863934" y="2146802"/>
            <a:ext cx="6563700" cy="28527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a:t>Master Plan for Career Education Concepts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863923" y="2146800"/>
            <a:ext cx="8022000" cy="28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3864"/>
              </a:buClr>
              <a:buSzPts val="5400"/>
              <a:buFont typeface="Century Gothic"/>
              <a:buNone/>
            </a:pPr>
            <a:r>
              <a:rPr lang="en-US" sz="4100"/>
              <a:t>Create state and regional coordinating bodies </a:t>
            </a:r>
            <a:endParaRPr sz="4100"/>
          </a:p>
          <a:p>
            <a:pPr marL="0" lvl="0" indent="0" algn="ctr" rtl="0">
              <a:lnSpc>
                <a:spcPct val="90000"/>
              </a:lnSpc>
              <a:spcBef>
                <a:spcPts val="0"/>
              </a:spcBef>
              <a:spcAft>
                <a:spcPts val="0"/>
              </a:spcAft>
              <a:buClr>
                <a:srgbClr val="1F3864"/>
              </a:buClr>
              <a:buSzPts val="5400"/>
              <a:buFont typeface="Century Gothic"/>
              <a:buNone/>
            </a:pPr>
            <a:r>
              <a:rPr lang="en-US" sz="4100"/>
              <a:t>that are informed by </a:t>
            </a:r>
            <a:endParaRPr sz="4100"/>
          </a:p>
          <a:p>
            <a:pPr marL="0" lvl="0" indent="0" algn="ctr" rtl="0">
              <a:lnSpc>
                <a:spcPct val="90000"/>
              </a:lnSpc>
              <a:spcBef>
                <a:spcPts val="0"/>
              </a:spcBef>
              <a:spcAft>
                <a:spcPts val="0"/>
              </a:spcAft>
              <a:buClr>
                <a:srgbClr val="1F3864"/>
              </a:buClr>
              <a:buSzPts val="5400"/>
              <a:buFont typeface="Century Gothic"/>
              <a:buNone/>
            </a:pPr>
            <a:r>
              <a:rPr lang="en-US" sz="4100"/>
              <a:t>statewide data systems and </a:t>
            </a:r>
            <a:endParaRPr sz="4100"/>
          </a:p>
          <a:p>
            <a:pPr marL="0" lvl="0" indent="0" algn="ctr" rtl="0">
              <a:lnSpc>
                <a:spcPct val="90000"/>
              </a:lnSpc>
              <a:spcBef>
                <a:spcPts val="0"/>
              </a:spcBef>
              <a:spcAft>
                <a:spcPts val="0"/>
              </a:spcAft>
              <a:buClr>
                <a:srgbClr val="1F3864"/>
              </a:buClr>
              <a:buSzPts val="5400"/>
              <a:buFont typeface="Century Gothic"/>
              <a:buNone/>
            </a:pPr>
            <a:r>
              <a:rPr lang="en-US" sz="4100"/>
              <a:t>supported through technical assistance networks</a:t>
            </a:r>
            <a:endParaRPr sz="4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1437</Words>
  <Application>Microsoft Office PowerPoint</Application>
  <PresentationFormat>Widescreen</PresentationFormat>
  <Paragraphs>152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Calibri</vt:lpstr>
      <vt:lpstr>Office Theme</vt:lpstr>
      <vt:lpstr>Preliminary Concepts</vt:lpstr>
      <vt:lpstr>Meeting Agenda</vt:lpstr>
      <vt:lpstr>Why We Need a Master Plan for Career Education</vt:lpstr>
      <vt:lpstr>Developing the Preliminary Concepts</vt:lpstr>
      <vt:lpstr>PowerPoint Presentation</vt:lpstr>
      <vt:lpstr>Upcoming Regional Meetings</vt:lpstr>
      <vt:lpstr>eTranscript California Task Force</vt:lpstr>
      <vt:lpstr>Master Plan for Career Education Concepts</vt:lpstr>
      <vt:lpstr>Create state and regional coordinating bodies  that are informed by  statewide data systems and  supported through technical assistance networks</vt:lpstr>
      <vt:lpstr>Issues</vt:lpstr>
      <vt:lpstr>Solutions</vt:lpstr>
      <vt:lpstr>Solutions</vt:lpstr>
      <vt:lpstr>Align regional and state  K-12, postsecondary, and workforce pathways  using a skills framework</vt:lpstr>
      <vt:lpstr>Issues</vt:lpstr>
      <vt:lpstr>Solutions</vt:lpstr>
      <vt:lpstr>Solutions</vt:lpstr>
      <vt:lpstr>Create incentives and improve coordination to provide  work-based learning opportunities  for K12 students  and adult learners</vt:lpstr>
      <vt:lpstr>Issues</vt:lpstr>
      <vt:lpstr>Solutions</vt:lpstr>
      <vt:lpstr>Solutions</vt:lpstr>
      <vt:lpstr>Accelerate the use of  public benefit programs to make education and training affordable and  improve universal access</vt:lpstr>
      <vt:lpstr>Issues</vt:lpstr>
      <vt:lpstr>Solutions</vt:lpstr>
      <vt:lpstr>Questions and Answers</vt:lpstr>
      <vt:lpstr>Stay Involved!  Visit https://careereducation.gov.ca.gov Attend a regional meeting Join a meeting of the eTranscript California task force Share this presentation and the summary of preliminary concepts Reach out to 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Concepts</dc:title>
  <dc:creator>Kathy Booth</dc:creator>
  <cp:lastModifiedBy>MaryAnn</cp:lastModifiedBy>
  <cp:revision>1</cp:revision>
  <dcterms:created xsi:type="dcterms:W3CDTF">2020-09-25T02:12:29Z</dcterms:created>
  <dcterms:modified xsi:type="dcterms:W3CDTF">2024-02-14T20:57:17Z</dcterms:modified>
</cp:coreProperties>
</file>